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6" name="Shape 126"/>
          <p:cNvSpPr/>
          <p:nvPr>
            <p:ph type="sldImg"/>
          </p:nvPr>
        </p:nvSpPr>
        <p:spPr>
          <a:xfrm>
            <a:off x="1143000" y="685800"/>
            <a:ext cx="4572000" cy="3429000"/>
          </a:xfrm>
          <a:prstGeom prst="rect">
            <a:avLst/>
          </a:prstGeom>
        </p:spPr>
        <p:txBody>
          <a:bodyPr/>
          <a:lstStyle/>
          <a:p>
            <a:pPr/>
          </a:p>
        </p:txBody>
      </p:sp>
      <p:sp>
        <p:nvSpPr>
          <p:cNvPr id="127" name="Shape 1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vider 2">
    <p:spTree>
      <p:nvGrpSpPr>
        <p:cNvPr id="1" name=""/>
        <p:cNvGrpSpPr/>
        <p:nvPr/>
      </p:nvGrpSpPr>
      <p:grpSpPr>
        <a:xfrm>
          <a:off x="0" y="0"/>
          <a:ext cx="0" cy="0"/>
          <a:chOff x="0" y="0"/>
          <a:chExt cx="0" cy="0"/>
        </a:xfrm>
      </p:grpSpPr>
      <p:sp>
        <p:nvSpPr>
          <p:cNvPr id="117" name="Title Text"/>
          <p:cNvSpPr txBox="1"/>
          <p:nvPr>
            <p:ph type="title"/>
          </p:nvPr>
        </p:nvSpPr>
        <p:spPr>
          <a:xfrm>
            <a:off x="1015999" y="4535296"/>
            <a:ext cx="10972802" cy="945491"/>
          </a:xfrm>
          <a:prstGeom prst="rect">
            <a:avLst/>
          </a:prstGeom>
        </p:spPr>
        <p:txBody>
          <a:bodyPr lIns="0" tIns="0" rIns="0" bIns="0" anchor="t"/>
          <a:lstStyle>
            <a:lvl1pPr defTabSz="1300519">
              <a:lnSpc>
                <a:spcPct val="80000"/>
              </a:lnSpc>
              <a:defRPr cap="all" spc="-283" sz="10200">
                <a:solidFill>
                  <a:srgbClr val="FFFFFF"/>
                </a:solidFill>
                <a:latin typeface="Chelsea Basis Regular"/>
                <a:ea typeface="Chelsea Basis Regular"/>
                <a:cs typeface="Chelsea Basis Regular"/>
                <a:sym typeface="Chelsea Basis Regular"/>
              </a:defRPr>
            </a:lvl1pPr>
          </a:lstStyle>
          <a:p>
            <a:pPr/>
            <a:r>
              <a:t>Title Text</a:t>
            </a:r>
          </a:p>
        </p:txBody>
      </p:sp>
      <p:sp>
        <p:nvSpPr>
          <p:cNvPr id="118" name="TextBox 5"/>
          <p:cNvSpPr txBox="1"/>
          <p:nvPr/>
        </p:nvSpPr>
        <p:spPr>
          <a:xfrm>
            <a:off x="13140267" y="2253366"/>
            <a:ext cx="2150795" cy="34503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p>
            <a:pPr algn="l" defTabSz="1300399">
              <a:defRPr b="0" sz="1800">
                <a:solidFill>
                  <a:srgbClr val="FF0000"/>
                </a:solidFill>
                <a:latin typeface="Chelsea Basis Bold"/>
                <a:ea typeface="Chelsea Basis Bold"/>
                <a:cs typeface="Chelsea Basis Bold"/>
                <a:sym typeface="Chelsea Basis Bold"/>
              </a:defRPr>
            </a:pPr>
            <a:r>
              <a:t>To add an image:</a:t>
            </a:r>
          </a:p>
          <a:p>
            <a:pPr algn="l" defTabSz="1300399">
              <a:defRPr b="0" sz="1800">
                <a:solidFill>
                  <a:srgbClr val="FF0000"/>
                </a:solidFill>
                <a:latin typeface="Chelsea Basis Bold"/>
                <a:ea typeface="Chelsea Basis Bold"/>
                <a:cs typeface="Chelsea Basis Bold"/>
                <a:sym typeface="Chelsea Basis Bold"/>
              </a:defRPr>
            </a:pPr>
            <a:r>
              <a:t>Right click the white area of the slide and select “Format Background…”</a:t>
            </a:r>
          </a:p>
          <a:p>
            <a:pPr algn="l" defTabSz="1300399">
              <a:defRPr b="0" sz="1800">
                <a:solidFill>
                  <a:srgbClr val="FF0000"/>
                </a:solidFill>
                <a:latin typeface="Chelsea Basis Bold"/>
                <a:ea typeface="Chelsea Basis Bold"/>
                <a:cs typeface="Chelsea Basis Bold"/>
                <a:sym typeface="Chelsea Basis Bold"/>
              </a:defRPr>
            </a:pPr>
            <a:r>
              <a:t>Select “Picture or texture fill”</a:t>
            </a:r>
          </a:p>
          <a:p>
            <a:pPr algn="l" defTabSz="1300399">
              <a:defRPr b="0" sz="1800">
                <a:solidFill>
                  <a:srgbClr val="FF0000"/>
                </a:solidFill>
                <a:latin typeface="Chelsea Basis Bold"/>
                <a:ea typeface="Chelsea Basis Bold"/>
                <a:cs typeface="Chelsea Basis Bold"/>
                <a:sym typeface="Chelsea Basis Bold"/>
              </a:defRPr>
            </a:pPr>
            <a:r>
              <a:t>Click on “File…” and navigate to the image you want to use.</a:t>
            </a:r>
          </a:p>
        </p:txBody>
      </p:sp>
      <p:sp>
        <p:nvSpPr>
          <p:cNvPr id="119" name="Freeform: Shape 7"/>
          <p:cNvSpPr/>
          <p:nvPr/>
        </p:nvSpPr>
        <p:spPr>
          <a:xfrm>
            <a:off x="-1" y="1219199"/>
            <a:ext cx="13004802" cy="7315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0"/>
                </a:lnTo>
                <a:close/>
                <a:moveTo>
                  <a:pt x="450" y="800"/>
                </a:moveTo>
                <a:lnTo>
                  <a:pt x="450" y="20800"/>
                </a:lnTo>
                <a:lnTo>
                  <a:pt x="21150" y="20800"/>
                </a:lnTo>
                <a:lnTo>
                  <a:pt x="21150" y="800"/>
                </a:lnTo>
                <a:lnTo>
                  <a:pt x="450" y="800"/>
                </a:lnTo>
                <a:close/>
              </a:path>
            </a:pathLst>
          </a:custGeom>
          <a:solidFill>
            <a:srgbClr val="001489"/>
          </a:solidFill>
          <a:ln w="12700">
            <a:miter lim="400000"/>
          </a:ln>
        </p:spPr>
        <p:txBody>
          <a:bodyPr lIns="48767" tIns="48767" rIns="48767" bIns="48767" anchor="ctr"/>
          <a:lstStyle/>
          <a:p>
            <a:pPr defTabSz="1300399">
              <a:defRPr b="0">
                <a:solidFill>
                  <a:srgbClr val="FFFFFF"/>
                </a:solidFill>
                <a:latin typeface="Chelsea Basis Light"/>
                <a:ea typeface="Chelsea Basis Light"/>
                <a:cs typeface="Chelsea Basis Light"/>
                <a:sym typeface="Chelsea Basis Light"/>
              </a:defRPr>
            </a:pPr>
          </a:p>
        </p:txBody>
      </p:sp>
      <p:sp>
        <p:nvSpPr>
          <p:cNvPr id="120" name="Slide Number"/>
          <p:cNvSpPr txBox="1"/>
          <p:nvPr>
            <p:ph type="sldNum" sz="quarter" idx="2"/>
          </p:nvPr>
        </p:nvSpPr>
        <p:spPr>
          <a:xfrm>
            <a:off x="6285653" y="7999307"/>
            <a:ext cx="3034455" cy="393701"/>
          </a:xfrm>
          <a:prstGeom prst="rect">
            <a:avLst/>
          </a:prstGeom>
        </p:spPr>
        <p:txBody>
          <a:bodyPr lIns="0" tIns="0" rIns="0" bIns="0"/>
          <a:lstStyle>
            <a:lvl1pPr algn="r" defTabSz="1300399">
              <a:defRPr sz="1100">
                <a:solidFill>
                  <a:srgbClr val="001489"/>
                </a:solidFill>
                <a:latin typeface="Chelsea Basis Bold"/>
                <a:ea typeface="Chelsea Basis Bold"/>
                <a:cs typeface="Chelsea Basis Bold"/>
                <a:sym typeface="Chelsea Basis 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24.png"/><Relationship Id="rId9" Type="http://schemas.openxmlformats.org/officeDocument/2006/relationships/image" Target="../media/image2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26.png"/><Relationship Id="rId8"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27.png"/><Relationship Id="rId9" Type="http://schemas.openxmlformats.org/officeDocument/2006/relationships/image" Target="../media/image2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7.png"/><Relationship Id="rId10"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7.png"/><Relationship Id="rId9" Type="http://schemas.openxmlformats.org/officeDocument/2006/relationships/image" Target="../media/image3.png"/><Relationship Id="rId10" Type="http://schemas.openxmlformats.org/officeDocument/2006/relationships/image" Target="../media/image19.png"/><Relationship Id="rId11" Type="http://schemas.openxmlformats.org/officeDocument/2006/relationships/image" Target="../media/image20.png"/><Relationship Id="rId1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sp>
        <p:nvSpPr>
          <p:cNvPr id="130" name="PLAYER MOVEMENT CARDS"/>
          <p:cNvSpPr/>
          <p:nvPr/>
        </p:nvSpPr>
        <p:spPr>
          <a:xfrm>
            <a:off x="3920013" y="7482975"/>
            <a:ext cx="5018887" cy="560492"/>
          </a:xfrm>
          <a:prstGeom prst="roundRect">
            <a:avLst>
              <a:gd name="adj" fmla="val 35590"/>
            </a:avLst>
          </a:prstGeom>
          <a:solidFill>
            <a:srgbClr val="001389"/>
          </a:solidFill>
          <a:ln w="25400">
            <a:solidFill>
              <a:srgbClr val="C99700"/>
            </a:solidFill>
            <a:miter/>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Chelsea Basis Medium"/>
                <a:ea typeface="Chelsea Basis Medium"/>
                <a:cs typeface="Chelsea Basis Medium"/>
                <a:sym typeface="Chelsea Basis Medium"/>
              </a:defRPr>
            </a:lvl1pPr>
          </a:lstStyle>
          <a:p>
            <a:pPr/>
            <a:r>
              <a:t>PLAYER MOVEMENT CARDS</a:t>
            </a:r>
          </a:p>
        </p:txBody>
      </p:sp>
      <p:sp>
        <p:nvSpPr>
          <p:cNvPr id="131" name="Text"/>
          <p:cNvSpPr txBox="1"/>
          <p:nvPr/>
        </p:nvSpPr>
        <p:spPr>
          <a:xfrm>
            <a:off x="2889597" y="1825242"/>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132" name="Text"/>
          <p:cNvSpPr txBox="1"/>
          <p:nvPr/>
        </p:nvSpPr>
        <p:spPr>
          <a:xfrm>
            <a:off x="6051206" y="2818327"/>
            <a:ext cx="1905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pic>
        <p:nvPicPr>
          <p:cNvPr id="133" name="Picture 8" descr="Picture 8"/>
          <p:cNvPicPr>
            <a:picLocks noChangeAspect="1"/>
          </p:cNvPicPr>
          <p:nvPr/>
        </p:nvPicPr>
        <p:blipFill>
          <a:blip r:embed="rId3">
            <a:extLst/>
          </a:blip>
          <a:stretch>
            <a:fillRect/>
          </a:stretch>
        </p:blipFill>
        <p:spPr>
          <a:xfrm>
            <a:off x="4824412" y="2106184"/>
            <a:ext cx="3355960" cy="3391957"/>
          </a:xfrm>
          <a:prstGeom prst="rect">
            <a:avLst/>
          </a:prstGeom>
          <a:ln w="12700">
            <a:miter lim="400000"/>
          </a:ln>
        </p:spPr>
      </p:pic>
      <p:sp>
        <p:nvSpPr>
          <p:cNvPr id="134"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5" name="INTERNATIONAL…"/>
          <p:cNvSpPr txBox="1"/>
          <p:nvPr/>
        </p:nvSpPr>
        <p:spPr>
          <a:xfrm>
            <a:off x="4137323" y="5575913"/>
            <a:ext cx="4730154" cy="1412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b="0" sz="4300">
                <a:solidFill>
                  <a:srgbClr val="001382"/>
                </a:solidFill>
                <a:latin typeface="Chelsea Basis Bold"/>
                <a:ea typeface="Chelsea Basis Bold"/>
                <a:cs typeface="Chelsea Basis Bold"/>
                <a:sym typeface="Chelsea Basis Bold"/>
              </a:defRPr>
            </a:pPr>
            <a:r>
              <a:t>INTERNATIONAL </a:t>
            </a:r>
          </a:p>
          <a:p>
            <a:pPr defTabSz="457200">
              <a:defRPr b="0" sz="4300">
                <a:solidFill>
                  <a:srgbClr val="001382"/>
                </a:solidFill>
                <a:latin typeface="Chelsea Basis Bold"/>
                <a:ea typeface="Chelsea Basis Bold"/>
                <a:cs typeface="Chelsea Basis Bold"/>
                <a:sym typeface="Chelsea Basis Bold"/>
              </a:defRPr>
            </a:pPr>
            <a:r>
              <a:t>DEVELOPMENT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3"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pic>
        <p:nvPicPr>
          <p:cNvPr id="414" name="Picture 8" descr="Picture 8"/>
          <p:cNvPicPr>
            <a:picLocks noChangeAspect="1"/>
          </p:cNvPicPr>
          <p:nvPr/>
        </p:nvPicPr>
        <p:blipFill>
          <a:blip r:embed="rId3">
            <a:extLst/>
          </a:blip>
          <a:stretch>
            <a:fillRect/>
          </a:stretch>
        </p:blipFill>
        <p:spPr>
          <a:xfrm>
            <a:off x="652317" y="507238"/>
            <a:ext cx="1224749" cy="1237886"/>
          </a:xfrm>
          <a:prstGeom prst="rect">
            <a:avLst/>
          </a:prstGeom>
          <a:ln w="12700">
            <a:miter lim="400000"/>
          </a:ln>
        </p:spPr>
      </p:pic>
      <p:sp>
        <p:nvSpPr>
          <p:cNvPr id="415" name="INTERNATIONAL…"/>
          <p:cNvSpPr txBox="1"/>
          <p:nvPr/>
        </p:nvSpPr>
        <p:spPr>
          <a:xfrm>
            <a:off x="2019402" y="699445"/>
            <a:ext cx="2793684"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0" sz="2500">
                <a:solidFill>
                  <a:srgbClr val="001382"/>
                </a:solidFill>
                <a:latin typeface="Chelsea Basis Bold"/>
                <a:ea typeface="Chelsea Basis Bold"/>
                <a:cs typeface="Chelsea Basis Bold"/>
                <a:sym typeface="Chelsea Basis Bold"/>
              </a:defRPr>
            </a:pPr>
            <a:r>
              <a:t>INTERNATIONAL </a:t>
            </a:r>
          </a:p>
          <a:p>
            <a:pPr algn="l" defTabSz="457200">
              <a:defRPr b="0" sz="2500">
                <a:solidFill>
                  <a:srgbClr val="001382"/>
                </a:solidFill>
                <a:latin typeface="Chelsea Basis Bold"/>
                <a:ea typeface="Chelsea Basis Bold"/>
                <a:cs typeface="Chelsea Basis Bold"/>
                <a:sym typeface="Chelsea Basis Bold"/>
              </a:defRPr>
            </a:pPr>
            <a:r>
              <a:t>DEVELOPMENT</a:t>
            </a:r>
          </a:p>
        </p:txBody>
      </p:sp>
      <p:sp>
        <p:nvSpPr>
          <p:cNvPr id="416" name="push power"/>
          <p:cNvSpPr/>
          <p:nvPr/>
        </p:nvSpPr>
        <p:spPr>
          <a:xfrm>
            <a:off x="6886290" y="635945"/>
            <a:ext cx="5659577" cy="840740"/>
          </a:xfrm>
          <a:prstGeom prst="roundRect">
            <a:avLst>
              <a:gd name="adj" fmla="val 22659"/>
            </a:avLst>
          </a:prstGeom>
          <a:solidFill>
            <a:srgbClr val="FFFFFF"/>
          </a:solidFill>
          <a:ln w="254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p>
            <a:pPr algn="l">
              <a:defRPr b="0" sz="3000">
                <a:solidFill>
                  <a:srgbClr val="C4940E"/>
                </a:solidFill>
                <a:latin typeface="Chelsea Basis Chiselled"/>
                <a:ea typeface="Chelsea Basis Chiselled"/>
                <a:cs typeface="Chelsea Basis Chiselled"/>
                <a:sym typeface="Chelsea Basis Chiselled"/>
              </a:defRPr>
            </a:pPr>
            <a:r>
              <a:t>  </a:t>
            </a:r>
            <a:r>
              <a:rPr>
                <a:solidFill>
                  <a:srgbClr val="001382"/>
                </a:solidFill>
              </a:rPr>
              <a:t>push power</a:t>
            </a:r>
          </a:p>
        </p:txBody>
      </p:sp>
      <p:sp>
        <p:nvSpPr>
          <p:cNvPr id="417" name="Rounded Rectangle"/>
          <p:cNvSpPr/>
          <p:nvPr/>
        </p:nvSpPr>
        <p:spPr>
          <a:xfrm>
            <a:off x="6886290" y="1561877"/>
            <a:ext cx="5659577" cy="7684230"/>
          </a:xfrm>
          <a:prstGeom prst="roundRect">
            <a:avLst>
              <a:gd name="adj" fmla="val 3903"/>
            </a:avLst>
          </a:prstGeom>
          <a:solidFill>
            <a:srgbClr val="FFFFFF"/>
          </a:solidFill>
          <a:ln w="25400">
            <a:solidFill>
              <a:srgbClr val="C4940E"/>
            </a:solidFill>
            <a:miter/>
          </a:ln>
        </p:spPr>
        <p:txBody>
          <a:bodyPr lIns="50800" tIns="50800" rIns="50800" bIns="50800" anchor="ctr"/>
          <a:lstStyle/>
          <a:p>
            <a:pPr marL="254634" indent="-171450" algn="l" defTabSz="914400">
              <a:buSzPct val="100000"/>
              <a:buFont typeface="Arial"/>
              <a:buChar char="•"/>
              <a:tabLst>
                <a:tab pos="254000" algn="l"/>
              </a:tabLst>
              <a:defRPr b="0" spc="-4" sz="1000">
                <a:solidFill>
                  <a:srgbClr val="FFFFFF"/>
                </a:solidFill>
                <a:latin typeface="Chelsea Basis Light"/>
                <a:ea typeface="Chelsea Basis Light"/>
                <a:cs typeface="Chelsea Basis Light"/>
                <a:sym typeface="Chelsea Basis Light"/>
              </a:defRPr>
            </a:pPr>
          </a:p>
        </p:txBody>
      </p:sp>
      <p:sp>
        <p:nvSpPr>
          <p:cNvPr id="418" name="Text"/>
          <p:cNvSpPr txBox="1"/>
          <p:nvPr/>
        </p:nvSpPr>
        <p:spPr>
          <a:xfrm>
            <a:off x="2623241" y="2146688"/>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419" name="Text"/>
          <p:cNvSpPr txBox="1"/>
          <p:nvPr/>
        </p:nvSpPr>
        <p:spPr>
          <a:xfrm>
            <a:off x="5784850" y="314959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sp>
        <p:nvSpPr>
          <p:cNvPr id="420" name="HOW TO PLAY…"/>
          <p:cNvSpPr/>
          <p:nvPr/>
        </p:nvSpPr>
        <p:spPr>
          <a:xfrm>
            <a:off x="6974848" y="1649279"/>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 HOW TO PLAY…</a:t>
            </a:r>
          </a:p>
        </p:txBody>
      </p:sp>
      <p:sp>
        <p:nvSpPr>
          <p:cNvPr id="421" name="CHALLENGE YOURSELF MORE…"/>
          <p:cNvSpPr/>
          <p:nvPr/>
        </p:nvSpPr>
        <p:spPr>
          <a:xfrm>
            <a:off x="6974848" y="5418492"/>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CHALLENGE YOURSELF MORE…</a:t>
            </a:r>
          </a:p>
        </p:txBody>
      </p:sp>
      <p:sp>
        <p:nvSpPr>
          <p:cNvPr id="422" name="Player 1 has their hands on player 2’s shoulders…"/>
          <p:cNvSpPr txBox="1"/>
          <p:nvPr/>
        </p:nvSpPr>
        <p:spPr>
          <a:xfrm>
            <a:off x="7153295" y="2430255"/>
            <a:ext cx="5125568" cy="264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r>
              <a:t>Player </a:t>
            </a:r>
            <a:r>
              <a:rPr spc="0"/>
              <a:t>1 </a:t>
            </a:r>
            <a:r>
              <a:t>has their </a:t>
            </a:r>
            <a:r>
              <a:rPr spc="0"/>
              <a:t>hands </a:t>
            </a:r>
            <a:r>
              <a:t>on player </a:t>
            </a:r>
            <a:r>
              <a:rPr spc="0"/>
              <a:t>2’s</a:t>
            </a:r>
            <a:r>
              <a:t> shoulders</a:t>
            </a:r>
          </a:p>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r>
              <a:t>Player </a:t>
            </a:r>
            <a:r>
              <a:rPr spc="0"/>
              <a:t>1 </a:t>
            </a:r>
            <a:r>
              <a:t>must </a:t>
            </a:r>
            <a:r>
              <a:rPr spc="0"/>
              <a:t>aim to </a:t>
            </a:r>
            <a:r>
              <a:t>push player </a:t>
            </a:r>
            <a:r>
              <a:rPr spc="0"/>
              <a:t>2 </a:t>
            </a:r>
            <a:r>
              <a:t>while player </a:t>
            </a:r>
            <a:r>
              <a:rPr spc="0"/>
              <a:t>2 </a:t>
            </a:r>
            <a:r>
              <a:t>resists</a:t>
            </a:r>
            <a:r>
              <a:rPr spc="-42"/>
              <a:t> </a:t>
            </a:r>
            <a:r>
              <a:t>movement</a:t>
            </a:r>
          </a:p>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r>
              <a:t>Player </a:t>
            </a:r>
            <a:r>
              <a:rPr spc="0"/>
              <a:t>1 </a:t>
            </a:r>
            <a:r>
              <a:t>will </a:t>
            </a:r>
            <a:r>
              <a:rPr spc="0"/>
              <a:t>be </a:t>
            </a:r>
            <a:r>
              <a:t>pushing through their legs as if they were accelerating</a:t>
            </a:r>
          </a:p>
          <a:p>
            <a:pPr algn="l" defTabSz="914400">
              <a:tabLst>
                <a:tab pos="2159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r>
              <a:t>Winner is declared by how many times a player pushes their opponent over the line</a:t>
            </a:r>
          </a:p>
        </p:txBody>
      </p:sp>
      <p:sp>
        <p:nvSpPr>
          <p:cNvPr id="423" name="Adjust distances"/>
          <p:cNvSpPr txBox="1"/>
          <p:nvPr/>
        </p:nvSpPr>
        <p:spPr>
          <a:xfrm>
            <a:off x="7220871" y="6012726"/>
            <a:ext cx="4990415"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914400">
              <a:tabLst>
                <a:tab pos="190500" algn="l"/>
              </a:tabLst>
              <a:defRPr b="0" sz="1700">
                <a:latin typeface="Chelsea Basis Light"/>
                <a:ea typeface="Chelsea Basis Light"/>
                <a:cs typeface="Chelsea Basis Light"/>
                <a:sym typeface="Chelsea Basis Light"/>
              </a:defRPr>
            </a:pPr>
          </a:p>
          <a:p>
            <a:pPr marL="236140" indent="-236140" algn="l" defTabSz="914400">
              <a:buSzPct val="50000"/>
              <a:buBlip>
                <a:blip r:embed="rId4"/>
              </a:buBlip>
              <a:tabLst>
                <a:tab pos="190500" algn="l"/>
              </a:tabLst>
              <a:defRPr b="0" spc="-8" sz="1700">
                <a:latin typeface="Chelsea Basis Light"/>
                <a:ea typeface="Chelsea Basis Light"/>
                <a:cs typeface="Chelsea Basis Light"/>
                <a:sym typeface="Chelsea Basis Light"/>
              </a:defRPr>
            </a:pPr>
            <a:r>
              <a:t>Adjust distances </a:t>
            </a:r>
          </a:p>
        </p:txBody>
      </p:sp>
      <p:sp>
        <p:nvSpPr>
          <p:cNvPr id="424"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25" name="FOCUS: ACCELERATION"/>
          <p:cNvSpPr/>
          <p:nvPr/>
        </p:nvSpPr>
        <p:spPr>
          <a:xfrm>
            <a:off x="7003445" y="8694225"/>
            <a:ext cx="3773865" cy="434341"/>
          </a:xfrm>
          <a:prstGeom prst="roundRect">
            <a:avLst>
              <a:gd name="adj" fmla="val 43860"/>
            </a:avLst>
          </a:prstGeom>
          <a:solidFill>
            <a:srgbClr val="C4940E"/>
          </a:solidFill>
          <a:ln w="127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FOCUS: ACCELERATION</a:t>
            </a:r>
          </a:p>
        </p:txBody>
      </p:sp>
      <p:sp>
        <p:nvSpPr>
          <p:cNvPr id="426" name="object 24"/>
          <p:cNvSpPr/>
          <p:nvPr/>
        </p:nvSpPr>
        <p:spPr>
          <a:xfrm>
            <a:off x="2437133" y="8471066"/>
            <a:ext cx="225552" cy="320040"/>
          </a:xfrm>
          <a:prstGeom prst="rect">
            <a:avLst/>
          </a:prstGeom>
          <a:blipFill>
            <a:blip r:embed="rId5"/>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27" name="object 29"/>
          <p:cNvSpPr/>
          <p:nvPr/>
        </p:nvSpPr>
        <p:spPr>
          <a:xfrm>
            <a:off x="2171958" y="8269897"/>
            <a:ext cx="143257" cy="115825"/>
          </a:xfrm>
          <a:prstGeom prst="rect">
            <a:avLst/>
          </a:prstGeom>
          <a:blipFill>
            <a:blip r:embed="rId6"/>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28" name="object 44"/>
          <p:cNvSpPr/>
          <p:nvPr/>
        </p:nvSpPr>
        <p:spPr>
          <a:xfrm>
            <a:off x="1164666" y="6410119"/>
            <a:ext cx="119700" cy="119702"/>
          </a:xfrm>
          <a:prstGeom prst="rect">
            <a:avLst/>
          </a:prstGeom>
          <a:blipFill>
            <a:blip r:embed="rId7"/>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29" name="object 23"/>
          <p:cNvSpPr/>
          <p:nvPr/>
        </p:nvSpPr>
        <p:spPr>
          <a:xfrm>
            <a:off x="350304" y="3418957"/>
            <a:ext cx="3786565" cy="3970070"/>
          </a:xfrm>
          <a:prstGeom prst="rect">
            <a:avLst/>
          </a:prstGeom>
          <a:blipFill>
            <a:blip r:embed="rId8"/>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30" name="object 24"/>
          <p:cNvSpPr/>
          <p:nvPr/>
        </p:nvSpPr>
        <p:spPr>
          <a:xfrm>
            <a:off x="2624632" y="2951647"/>
            <a:ext cx="3939541" cy="4904690"/>
          </a:xfrm>
          <a:prstGeom prst="rect">
            <a:avLst/>
          </a:prstGeom>
          <a:blipFill>
            <a:blip r:embed="rId9"/>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31" name="Line"/>
          <p:cNvSpPr/>
          <p:nvPr/>
        </p:nvSpPr>
        <p:spPr>
          <a:xfrm flipV="1">
            <a:off x="3416243" y="4851247"/>
            <a:ext cx="1" cy="3237448"/>
          </a:xfrm>
          <a:prstGeom prst="line">
            <a:avLst/>
          </a:prstGeom>
          <a:ln w="101600">
            <a:solidFill>
              <a:srgbClr val="FFFFFF"/>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32" name="object 104"/>
          <p:cNvSpPr/>
          <p:nvPr/>
        </p:nvSpPr>
        <p:spPr>
          <a:xfrm>
            <a:off x="3190478" y="4648200"/>
            <a:ext cx="451532" cy="457200"/>
          </a:xfrm>
          <a:prstGeom prst="rect">
            <a:avLst/>
          </a:prstGeom>
          <a:blipFill>
            <a:blip r:embed="rId10"/>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33" name="object 104"/>
          <p:cNvSpPr/>
          <p:nvPr/>
        </p:nvSpPr>
        <p:spPr>
          <a:xfrm>
            <a:off x="3190478" y="7829455"/>
            <a:ext cx="451532" cy="457201"/>
          </a:xfrm>
          <a:prstGeom prst="rect">
            <a:avLst/>
          </a:prstGeom>
          <a:blipFill>
            <a:blip r:embed="rId10"/>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34" name="Group"/>
          <p:cNvSpPr/>
          <p:nvPr/>
        </p:nvSpPr>
        <p:spPr>
          <a:xfrm>
            <a:off x="11639057" y="623244"/>
            <a:ext cx="812616" cy="866141"/>
          </a:xfrm>
          <a:prstGeom prst="ellipse">
            <a:avLst/>
          </a:prstGeom>
          <a:solidFill>
            <a:srgbClr val="001382"/>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3300">
                <a:solidFill>
                  <a:srgbClr val="FFFFFF"/>
                </a:solidFill>
                <a:latin typeface="Chelsea Basis Chiselled"/>
                <a:ea typeface="Chelsea Basis Chiselled"/>
                <a:cs typeface="Chelsea Basis Chiselled"/>
                <a:sym typeface="Chelsea Basis Chiselled"/>
              </a:defRPr>
            </a:lvl1pPr>
          </a:lstStyle>
          <a:p>
            <a:pPr/>
            <a:r>
              <a:t>9</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6"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pic>
        <p:nvPicPr>
          <p:cNvPr id="437" name="Picture 8" descr="Picture 8"/>
          <p:cNvPicPr>
            <a:picLocks noChangeAspect="1"/>
          </p:cNvPicPr>
          <p:nvPr/>
        </p:nvPicPr>
        <p:blipFill>
          <a:blip r:embed="rId3">
            <a:extLst/>
          </a:blip>
          <a:stretch>
            <a:fillRect/>
          </a:stretch>
        </p:blipFill>
        <p:spPr>
          <a:xfrm>
            <a:off x="652317" y="507238"/>
            <a:ext cx="1224749" cy="1237886"/>
          </a:xfrm>
          <a:prstGeom prst="rect">
            <a:avLst/>
          </a:prstGeom>
          <a:ln w="12700">
            <a:miter lim="400000"/>
          </a:ln>
        </p:spPr>
      </p:pic>
      <p:sp>
        <p:nvSpPr>
          <p:cNvPr id="438" name="INTERNATIONAL…"/>
          <p:cNvSpPr txBox="1"/>
          <p:nvPr/>
        </p:nvSpPr>
        <p:spPr>
          <a:xfrm>
            <a:off x="2019402" y="699445"/>
            <a:ext cx="2793684"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0" sz="2500">
                <a:solidFill>
                  <a:srgbClr val="001382"/>
                </a:solidFill>
                <a:latin typeface="Chelsea Basis Bold"/>
                <a:ea typeface="Chelsea Basis Bold"/>
                <a:cs typeface="Chelsea Basis Bold"/>
                <a:sym typeface="Chelsea Basis Bold"/>
              </a:defRPr>
            </a:pPr>
            <a:r>
              <a:t>INTERNATIONAL </a:t>
            </a:r>
          </a:p>
          <a:p>
            <a:pPr algn="l" defTabSz="457200">
              <a:defRPr b="0" sz="2500">
                <a:solidFill>
                  <a:srgbClr val="001382"/>
                </a:solidFill>
                <a:latin typeface="Chelsea Basis Bold"/>
                <a:ea typeface="Chelsea Basis Bold"/>
                <a:cs typeface="Chelsea Basis Bold"/>
                <a:sym typeface="Chelsea Basis Bold"/>
              </a:defRPr>
            </a:pPr>
            <a:r>
              <a:t>DEVELOPMENT</a:t>
            </a:r>
          </a:p>
        </p:txBody>
      </p:sp>
      <p:sp>
        <p:nvSpPr>
          <p:cNvPr id="439" name="boxing tag"/>
          <p:cNvSpPr/>
          <p:nvPr/>
        </p:nvSpPr>
        <p:spPr>
          <a:xfrm>
            <a:off x="6886290" y="635945"/>
            <a:ext cx="5659577" cy="840740"/>
          </a:xfrm>
          <a:prstGeom prst="roundRect">
            <a:avLst>
              <a:gd name="adj" fmla="val 22659"/>
            </a:avLst>
          </a:prstGeom>
          <a:solidFill>
            <a:srgbClr val="FFFFFF"/>
          </a:solidFill>
          <a:ln w="254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p>
            <a:pPr algn="l">
              <a:defRPr b="0" sz="3000">
                <a:solidFill>
                  <a:srgbClr val="C4940E"/>
                </a:solidFill>
                <a:latin typeface="Chelsea Basis Chiselled"/>
                <a:ea typeface="Chelsea Basis Chiselled"/>
                <a:cs typeface="Chelsea Basis Chiselled"/>
                <a:sym typeface="Chelsea Basis Chiselled"/>
              </a:defRPr>
            </a:pPr>
            <a:r>
              <a:t>  </a:t>
            </a:r>
            <a:r>
              <a:rPr>
                <a:solidFill>
                  <a:srgbClr val="001382"/>
                </a:solidFill>
              </a:rPr>
              <a:t>boxing tag</a:t>
            </a:r>
          </a:p>
        </p:txBody>
      </p:sp>
      <p:sp>
        <p:nvSpPr>
          <p:cNvPr id="440" name="Rounded Rectangle"/>
          <p:cNvSpPr/>
          <p:nvPr/>
        </p:nvSpPr>
        <p:spPr>
          <a:xfrm>
            <a:off x="6886290" y="1561877"/>
            <a:ext cx="5659577" cy="7684230"/>
          </a:xfrm>
          <a:prstGeom prst="roundRect">
            <a:avLst>
              <a:gd name="adj" fmla="val 3903"/>
            </a:avLst>
          </a:prstGeom>
          <a:solidFill>
            <a:srgbClr val="FFFFFF"/>
          </a:solidFill>
          <a:ln w="25400">
            <a:solidFill>
              <a:srgbClr val="C4940E"/>
            </a:solidFill>
            <a:miter/>
          </a:ln>
        </p:spPr>
        <p:txBody>
          <a:bodyPr lIns="50800" tIns="50800" rIns="50800" bIns="50800" anchor="ctr"/>
          <a:lstStyle/>
          <a:p>
            <a:pPr marL="254634" indent="-171450" algn="l" defTabSz="914400">
              <a:buSzPct val="100000"/>
              <a:buFont typeface="Arial"/>
              <a:buChar char="•"/>
              <a:tabLst>
                <a:tab pos="254000" algn="l"/>
              </a:tabLst>
              <a:defRPr b="0" spc="-4" sz="1000">
                <a:solidFill>
                  <a:srgbClr val="FFFFFF"/>
                </a:solidFill>
                <a:latin typeface="Chelsea Basis Light"/>
                <a:ea typeface="Chelsea Basis Light"/>
                <a:cs typeface="Chelsea Basis Light"/>
                <a:sym typeface="Chelsea Basis Light"/>
              </a:defRPr>
            </a:pPr>
          </a:p>
        </p:txBody>
      </p:sp>
      <p:sp>
        <p:nvSpPr>
          <p:cNvPr id="441" name="Text"/>
          <p:cNvSpPr txBox="1"/>
          <p:nvPr/>
        </p:nvSpPr>
        <p:spPr>
          <a:xfrm>
            <a:off x="2623241" y="2146688"/>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442" name="Text"/>
          <p:cNvSpPr txBox="1"/>
          <p:nvPr/>
        </p:nvSpPr>
        <p:spPr>
          <a:xfrm>
            <a:off x="5784850" y="314959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sp>
        <p:nvSpPr>
          <p:cNvPr id="443" name="HOW TO PLAY…"/>
          <p:cNvSpPr/>
          <p:nvPr/>
        </p:nvSpPr>
        <p:spPr>
          <a:xfrm>
            <a:off x="6974848" y="1649279"/>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 HOW TO PLAY…</a:t>
            </a:r>
          </a:p>
        </p:txBody>
      </p:sp>
      <p:sp>
        <p:nvSpPr>
          <p:cNvPr id="444" name="CHALLENGE YOURSELF MORE…"/>
          <p:cNvSpPr/>
          <p:nvPr/>
        </p:nvSpPr>
        <p:spPr>
          <a:xfrm>
            <a:off x="6974848" y="5418492"/>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CHALLENGE YOURSELF MORE…</a:t>
            </a:r>
          </a:p>
        </p:txBody>
      </p:sp>
      <p:sp>
        <p:nvSpPr>
          <p:cNvPr id="445" name="This game can be played 1v1 or as a whole group…"/>
          <p:cNvSpPr txBox="1"/>
          <p:nvPr/>
        </p:nvSpPr>
        <p:spPr>
          <a:xfrm>
            <a:off x="7153295" y="2438399"/>
            <a:ext cx="5125568" cy="187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228600" algn="l"/>
              </a:tabLst>
              <a:defRPr b="0" spc="-8" sz="1700">
                <a:latin typeface="Chelsea Basis Light"/>
                <a:ea typeface="Chelsea Basis Light"/>
                <a:cs typeface="Chelsea Basis Light"/>
                <a:sym typeface="Chelsea Basis Light"/>
              </a:defRPr>
            </a:pPr>
            <a:r>
              <a:t>This game </a:t>
            </a:r>
            <a:r>
              <a:rPr spc="0"/>
              <a:t>can be </a:t>
            </a:r>
            <a:r>
              <a:t>played 1v1 or </a:t>
            </a:r>
            <a:r>
              <a:rPr spc="0"/>
              <a:t>as a </a:t>
            </a:r>
            <a:r>
              <a:t>whole</a:t>
            </a:r>
            <a:r>
              <a:rPr spc="-42"/>
              <a:t> </a:t>
            </a:r>
            <a:r>
              <a:t>group</a:t>
            </a:r>
          </a:p>
          <a:p>
            <a:pPr marL="236140" indent="-236140" algn="l" defTabSz="914400">
              <a:buSzPct val="50000"/>
              <a:buBlip>
                <a:blip r:embed="rId4"/>
              </a:buBlip>
              <a:tabLst>
                <a:tab pos="2286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28600" algn="l"/>
              </a:tabLst>
              <a:defRPr b="0" spc="-8" sz="1700">
                <a:latin typeface="Chelsea Basis Light"/>
                <a:ea typeface="Chelsea Basis Light"/>
                <a:cs typeface="Chelsea Basis Light"/>
                <a:sym typeface="Chelsea Basis Light"/>
              </a:defRPr>
            </a:pPr>
            <a:r>
              <a:t>The simple objective </a:t>
            </a:r>
            <a:r>
              <a:rPr spc="0"/>
              <a:t>is </a:t>
            </a:r>
            <a:r>
              <a:t>for everybody </a:t>
            </a:r>
            <a:r>
              <a:rPr spc="0"/>
              <a:t>to tag </a:t>
            </a:r>
            <a:r>
              <a:t>each other on the knee, or the shoulder, or</a:t>
            </a:r>
            <a:r>
              <a:rPr spc="34"/>
              <a:t> </a:t>
            </a:r>
            <a:r>
              <a:rPr spc="0"/>
              <a:t>both</a:t>
            </a:r>
            <a:endParaRPr spc="0"/>
          </a:p>
          <a:p>
            <a:pPr marL="236140" marR="417830" indent="-236140" algn="l" defTabSz="914400">
              <a:buSzPct val="50000"/>
              <a:buBlip>
                <a:blip r:embed="rId4"/>
              </a:buBlip>
              <a:tabLst>
                <a:tab pos="2286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28600" algn="l"/>
              </a:tabLst>
              <a:defRPr b="0" sz="1700">
                <a:latin typeface="Chelsea Basis Light"/>
                <a:ea typeface="Chelsea Basis Light"/>
                <a:cs typeface="Chelsea Basis Light"/>
                <a:sym typeface="Chelsea Basis Light"/>
              </a:defRPr>
            </a:pPr>
            <a:r>
              <a:t>A point is </a:t>
            </a:r>
            <a:r>
              <a:rPr spc="-8"/>
              <a:t>scored </a:t>
            </a:r>
            <a:r>
              <a:t>if </a:t>
            </a:r>
            <a:r>
              <a:rPr spc="-8"/>
              <a:t>you get somebody, </a:t>
            </a:r>
            <a:r>
              <a:t>a point is </a:t>
            </a:r>
            <a:r>
              <a:rPr spc="-8"/>
              <a:t>lost </a:t>
            </a:r>
            <a:r>
              <a:t>if </a:t>
            </a:r>
            <a:r>
              <a:rPr spc="-8"/>
              <a:t>somebody gets</a:t>
            </a:r>
            <a:r>
              <a:rPr spc="-34"/>
              <a:t> </a:t>
            </a:r>
            <a:r>
              <a:rPr spc="-8"/>
              <a:t>you</a:t>
            </a:r>
          </a:p>
        </p:txBody>
      </p:sp>
      <p:sp>
        <p:nvSpPr>
          <p:cNvPr id="446" name="Players play the same game by leap-frogging, bear crawling or as a crab…"/>
          <p:cNvSpPr txBox="1"/>
          <p:nvPr/>
        </p:nvSpPr>
        <p:spPr>
          <a:xfrm>
            <a:off x="7220871" y="6196256"/>
            <a:ext cx="4990415"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228600" algn="l"/>
              </a:tabLst>
              <a:defRPr b="0" spc="-8" sz="1700">
                <a:latin typeface="Chelsea Basis Light"/>
                <a:ea typeface="Chelsea Basis Light"/>
                <a:cs typeface="Chelsea Basis Light"/>
                <a:sym typeface="Chelsea Basis Light"/>
              </a:defRPr>
            </a:pPr>
            <a:r>
              <a:t>Players </a:t>
            </a:r>
            <a:r>
              <a:rPr spc="0"/>
              <a:t>play </a:t>
            </a:r>
            <a:r>
              <a:t>the same game </a:t>
            </a:r>
            <a:r>
              <a:rPr spc="0"/>
              <a:t>by </a:t>
            </a:r>
            <a:r>
              <a:t>leap-frogging, </a:t>
            </a:r>
            <a:r>
              <a:rPr spc="0"/>
              <a:t>bear </a:t>
            </a:r>
            <a:r>
              <a:t>crawling or </a:t>
            </a:r>
            <a:r>
              <a:rPr spc="0"/>
              <a:t>as a</a:t>
            </a:r>
            <a:r>
              <a:rPr spc="-34"/>
              <a:t> </a:t>
            </a:r>
            <a:r>
              <a:rPr spc="0"/>
              <a:t>crab</a:t>
            </a:r>
            <a:endParaRPr spc="0"/>
          </a:p>
          <a:p>
            <a:pPr algn="l" defTabSz="914400">
              <a:tabLst>
                <a:tab pos="2286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28600" algn="l"/>
              </a:tabLst>
              <a:defRPr b="0" spc="-8" sz="1700">
                <a:latin typeface="Chelsea Basis Light"/>
                <a:ea typeface="Chelsea Basis Light"/>
                <a:cs typeface="Chelsea Basis Light"/>
                <a:sym typeface="Chelsea Basis Light"/>
              </a:defRPr>
            </a:pPr>
            <a:r>
              <a:t>Include </a:t>
            </a:r>
            <a:r>
              <a:rPr spc="0"/>
              <a:t>a ball</a:t>
            </a:r>
            <a:r>
              <a:rPr spc="-17"/>
              <a:t> </a:t>
            </a:r>
            <a:r>
              <a:t>each</a:t>
            </a:r>
          </a:p>
          <a:p>
            <a:pPr algn="l" defTabSz="914400">
              <a:tabLst>
                <a:tab pos="2286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28600" algn="l"/>
              </a:tabLst>
              <a:defRPr b="0" spc="-8" sz="1700">
                <a:latin typeface="Chelsea Basis Light"/>
                <a:ea typeface="Chelsea Basis Light"/>
                <a:cs typeface="Chelsea Basis Light"/>
                <a:sym typeface="Chelsea Basis Light"/>
              </a:defRPr>
            </a:pPr>
            <a:r>
              <a:t>Adjust areas size</a:t>
            </a:r>
          </a:p>
        </p:txBody>
      </p:sp>
      <p:sp>
        <p:nvSpPr>
          <p:cNvPr id="447"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48" name="FOCUS: AGILITY"/>
          <p:cNvSpPr/>
          <p:nvPr/>
        </p:nvSpPr>
        <p:spPr>
          <a:xfrm>
            <a:off x="7003445" y="8694225"/>
            <a:ext cx="3773865" cy="434341"/>
          </a:xfrm>
          <a:prstGeom prst="roundRect">
            <a:avLst>
              <a:gd name="adj" fmla="val 43860"/>
            </a:avLst>
          </a:prstGeom>
          <a:solidFill>
            <a:srgbClr val="C4940E"/>
          </a:solidFill>
          <a:ln w="127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FOCUS: AGILITY</a:t>
            </a:r>
          </a:p>
        </p:txBody>
      </p:sp>
      <p:sp>
        <p:nvSpPr>
          <p:cNvPr id="449" name="object 24"/>
          <p:cNvSpPr/>
          <p:nvPr/>
        </p:nvSpPr>
        <p:spPr>
          <a:xfrm>
            <a:off x="2437133" y="8471066"/>
            <a:ext cx="225552" cy="320040"/>
          </a:xfrm>
          <a:prstGeom prst="rect">
            <a:avLst/>
          </a:prstGeom>
          <a:blipFill>
            <a:blip r:embed="rId5"/>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50" name="object 29"/>
          <p:cNvSpPr/>
          <p:nvPr/>
        </p:nvSpPr>
        <p:spPr>
          <a:xfrm>
            <a:off x="2171958" y="8269897"/>
            <a:ext cx="143257" cy="115825"/>
          </a:xfrm>
          <a:prstGeom prst="rect">
            <a:avLst/>
          </a:prstGeom>
          <a:blipFill>
            <a:blip r:embed="rId6"/>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51" name="object 44"/>
          <p:cNvSpPr/>
          <p:nvPr/>
        </p:nvSpPr>
        <p:spPr>
          <a:xfrm>
            <a:off x="1164666" y="6410119"/>
            <a:ext cx="119700" cy="119702"/>
          </a:xfrm>
          <a:prstGeom prst="rect">
            <a:avLst/>
          </a:prstGeom>
          <a:blipFill>
            <a:blip r:embed="rId7"/>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52" name="Group"/>
          <p:cNvSpPr/>
          <p:nvPr/>
        </p:nvSpPr>
        <p:spPr>
          <a:xfrm>
            <a:off x="11639057" y="623244"/>
            <a:ext cx="812616" cy="866141"/>
          </a:xfrm>
          <a:prstGeom prst="ellipse">
            <a:avLst/>
          </a:prstGeom>
          <a:solidFill>
            <a:srgbClr val="001382"/>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3300">
                <a:solidFill>
                  <a:srgbClr val="FFFFFF"/>
                </a:solidFill>
                <a:latin typeface="Chelsea Basis Chiselled"/>
                <a:ea typeface="Chelsea Basis Chiselled"/>
                <a:cs typeface="Chelsea Basis Chiselled"/>
                <a:sym typeface="Chelsea Basis Chiselled"/>
              </a:defRPr>
            </a:lvl1pPr>
          </a:lstStyle>
          <a:p>
            <a:pPr/>
            <a:r>
              <a:t>10</a:t>
            </a:r>
          </a:p>
        </p:txBody>
      </p:sp>
      <p:sp>
        <p:nvSpPr>
          <p:cNvPr id="453" name="object 21"/>
          <p:cNvSpPr/>
          <p:nvPr/>
        </p:nvSpPr>
        <p:spPr>
          <a:xfrm>
            <a:off x="671623" y="3427256"/>
            <a:ext cx="3756571" cy="4416812"/>
          </a:xfrm>
          <a:prstGeom prst="rect">
            <a:avLst/>
          </a:prstGeom>
          <a:blipFill>
            <a:blip r:embed="rId8"/>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54" name="object 20"/>
          <p:cNvSpPr/>
          <p:nvPr/>
        </p:nvSpPr>
        <p:spPr>
          <a:xfrm>
            <a:off x="2547395" y="3021454"/>
            <a:ext cx="4065239" cy="4765076"/>
          </a:xfrm>
          <a:prstGeom prst="rect">
            <a:avLst/>
          </a:prstGeom>
          <a:blipFill>
            <a:blip r:embed="rId9"/>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6"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pic>
        <p:nvPicPr>
          <p:cNvPr id="457" name="Picture 8" descr="Picture 8"/>
          <p:cNvPicPr>
            <a:picLocks noChangeAspect="1"/>
          </p:cNvPicPr>
          <p:nvPr/>
        </p:nvPicPr>
        <p:blipFill>
          <a:blip r:embed="rId3">
            <a:extLst/>
          </a:blip>
          <a:stretch>
            <a:fillRect/>
          </a:stretch>
        </p:blipFill>
        <p:spPr>
          <a:xfrm>
            <a:off x="652317" y="507238"/>
            <a:ext cx="1224749" cy="1237886"/>
          </a:xfrm>
          <a:prstGeom prst="rect">
            <a:avLst/>
          </a:prstGeom>
          <a:ln w="12700">
            <a:miter lim="400000"/>
          </a:ln>
        </p:spPr>
      </p:pic>
      <p:sp>
        <p:nvSpPr>
          <p:cNvPr id="458" name="INTERNATIONAL…"/>
          <p:cNvSpPr txBox="1"/>
          <p:nvPr/>
        </p:nvSpPr>
        <p:spPr>
          <a:xfrm>
            <a:off x="2019402" y="699445"/>
            <a:ext cx="2793684"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0" sz="2500">
                <a:solidFill>
                  <a:srgbClr val="001382"/>
                </a:solidFill>
                <a:latin typeface="Chelsea Basis Bold"/>
                <a:ea typeface="Chelsea Basis Bold"/>
                <a:cs typeface="Chelsea Basis Bold"/>
                <a:sym typeface="Chelsea Basis Bold"/>
              </a:defRPr>
            </a:pPr>
            <a:r>
              <a:t>INTERNATIONAL </a:t>
            </a:r>
          </a:p>
          <a:p>
            <a:pPr algn="l" defTabSz="457200">
              <a:defRPr b="0" sz="2500">
                <a:solidFill>
                  <a:srgbClr val="001382"/>
                </a:solidFill>
                <a:latin typeface="Chelsea Basis Bold"/>
                <a:ea typeface="Chelsea Basis Bold"/>
                <a:cs typeface="Chelsea Basis Bold"/>
                <a:sym typeface="Chelsea Basis Bold"/>
              </a:defRPr>
            </a:pPr>
            <a:r>
              <a:t>DEVELOPMENT</a:t>
            </a:r>
          </a:p>
        </p:txBody>
      </p:sp>
      <p:sp>
        <p:nvSpPr>
          <p:cNvPr id="459" name="push pARTS"/>
          <p:cNvSpPr/>
          <p:nvPr/>
        </p:nvSpPr>
        <p:spPr>
          <a:xfrm>
            <a:off x="6886290" y="635945"/>
            <a:ext cx="5659577" cy="840740"/>
          </a:xfrm>
          <a:prstGeom prst="roundRect">
            <a:avLst>
              <a:gd name="adj" fmla="val 22659"/>
            </a:avLst>
          </a:prstGeom>
          <a:solidFill>
            <a:srgbClr val="FFFFFF"/>
          </a:solidFill>
          <a:ln w="254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p>
            <a:pPr algn="l">
              <a:defRPr b="0" sz="3000">
                <a:solidFill>
                  <a:srgbClr val="C4940E"/>
                </a:solidFill>
                <a:latin typeface="Chelsea Basis Chiselled"/>
                <a:ea typeface="Chelsea Basis Chiselled"/>
                <a:cs typeface="Chelsea Basis Chiselled"/>
                <a:sym typeface="Chelsea Basis Chiselled"/>
              </a:defRPr>
            </a:pPr>
            <a:r>
              <a:t>  </a:t>
            </a:r>
            <a:r>
              <a:rPr>
                <a:solidFill>
                  <a:srgbClr val="001382"/>
                </a:solidFill>
              </a:rPr>
              <a:t>push pARTS</a:t>
            </a:r>
          </a:p>
        </p:txBody>
      </p:sp>
      <p:sp>
        <p:nvSpPr>
          <p:cNvPr id="460" name="Rounded Rectangle"/>
          <p:cNvSpPr/>
          <p:nvPr/>
        </p:nvSpPr>
        <p:spPr>
          <a:xfrm>
            <a:off x="6886290" y="1561877"/>
            <a:ext cx="5659577" cy="7684230"/>
          </a:xfrm>
          <a:prstGeom prst="roundRect">
            <a:avLst>
              <a:gd name="adj" fmla="val 3903"/>
            </a:avLst>
          </a:prstGeom>
          <a:solidFill>
            <a:srgbClr val="FFFFFF"/>
          </a:solidFill>
          <a:ln w="25400">
            <a:solidFill>
              <a:srgbClr val="C4940E"/>
            </a:solidFill>
            <a:miter/>
          </a:ln>
        </p:spPr>
        <p:txBody>
          <a:bodyPr lIns="50800" tIns="50800" rIns="50800" bIns="50800" anchor="ctr"/>
          <a:lstStyle/>
          <a:p>
            <a:pPr marL="254634" indent="-171450" algn="l" defTabSz="914400">
              <a:buSzPct val="100000"/>
              <a:buFont typeface="Arial"/>
              <a:buChar char="•"/>
              <a:tabLst>
                <a:tab pos="254000" algn="l"/>
              </a:tabLst>
              <a:defRPr b="0" spc="-4" sz="1000">
                <a:solidFill>
                  <a:srgbClr val="FFFFFF"/>
                </a:solidFill>
                <a:latin typeface="Chelsea Basis Light"/>
                <a:ea typeface="Chelsea Basis Light"/>
                <a:cs typeface="Chelsea Basis Light"/>
                <a:sym typeface="Chelsea Basis Light"/>
              </a:defRPr>
            </a:pPr>
          </a:p>
        </p:txBody>
      </p:sp>
      <p:sp>
        <p:nvSpPr>
          <p:cNvPr id="461" name="Text"/>
          <p:cNvSpPr txBox="1"/>
          <p:nvPr/>
        </p:nvSpPr>
        <p:spPr>
          <a:xfrm>
            <a:off x="2623241" y="2146688"/>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462" name="Text"/>
          <p:cNvSpPr txBox="1"/>
          <p:nvPr/>
        </p:nvSpPr>
        <p:spPr>
          <a:xfrm>
            <a:off x="5784850" y="314959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sp>
        <p:nvSpPr>
          <p:cNvPr id="463" name="HOW TO PLAY…"/>
          <p:cNvSpPr/>
          <p:nvPr/>
        </p:nvSpPr>
        <p:spPr>
          <a:xfrm>
            <a:off x="6974848" y="1649279"/>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 HOW TO PLAY…</a:t>
            </a:r>
          </a:p>
        </p:txBody>
      </p:sp>
      <p:sp>
        <p:nvSpPr>
          <p:cNvPr id="464" name="CHALLENGE YOURSELF MORE…"/>
          <p:cNvSpPr/>
          <p:nvPr/>
        </p:nvSpPr>
        <p:spPr>
          <a:xfrm>
            <a:off x="6974848" y="5418492"/>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CHALLENGE YOURSELF MORE…</a:t>
            </a:r>
          </a:p>
        </p:txBody>
      </p:sp>
      <p:sp>
        <p:nvSpPr>
          <p:cNvPr id="465" name="In pairs, players work facing each other and are held in a push up position…"/>
          <p:cNvSpPr txBox="1"/>
          <p:nvPr/>
        </p:nvSpPr>
        <p:spPr>
          <a:xfrm>
            <a:off x="7153295" y="2430255"/>
            <a:ext cx="5125568" cy="264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228600" algn="l"/>
              </a:tabLst>
              <a:defRPr b="0" sz="1700">
                <a:latin typeface="Chelsea Basis Light"/>
                <a:ea typeface="Chelsea Basis Light"/>
                <a:cs typeface="Chelsea Basis Light"/>
                <a:sym typeface="Chelsea Basis Light"/>
              </a:defRPr>
            </a:pPr>
            <a:r>
              <a:t>In pairs, </a:t>
            </a:r>
            <a:r>
              <a:rPr spc="-8"/>
              <a:t>players work facing each other </a:t>
            </a:r>
            <a:r>
              <a:t>and are </a:t>
            </a:r>
            <a:r>
              <a:rPr spc="-8"/>
              <a:t>held </a:t>
            </a:r>
            <a:r>
              <a:t>in a </a:t>
            </a:r>
            <a:r>
              <a:rPr spc="-8"/>
              <a:t>push up</a:t>
            </a:r>
            <a:r>
              <a:rPr spc="34"/>
              <a:t> </a:t>
            </a:r>
            <a:r>
              <a:rPr spc="-8"/>
              <a:t>position</a:t>
            </a:r>
            <a:endParaRPr spc="-8"/>
          </a:p>
          <a:p>
            <a:pPr marL="236140" indent="-236140" algn="l" defTabSz="914400">
              <a:buSzPct val="50000"/>
              <a:buBlip>
                <a:blip r:embed="rId4"/>
              </a:buBlip>
              <a:tabLst>
                <a:tab pos="228600" algn="l"/>
              </a:tabLst>
              <a:defRPr b="0" sz="1700">
                <a:latin typeface="Chelsea Basis Light"/>
                <a:ea typeface="Chelsea Basis Light"/>
                <a:cs typeface="Chelsea Basis Light"/>
                <a:sym typeface="Chelsea Basis Light"/>
              </a:defRPr>
            </a:pPr>
          </a:p>
          <a:p>
            <a:pPr marL="236140" indent="-236140" algn="l" defTabSz="914400">
              <a:buSzPct val="50000"/>
              <a:buBlip>
                <a:blip r:embed="rId4"/>
              </a:buBlip>
              <a:tabLst>
                <a:tab pos="228600" algn="l"/>
              </a:tabLst>
              <a:defRPr b="0" sz="1700">
                <a:latin typeface="Chelsea Basis Light"/>
                <a:ea typeface="Chelsea Basis Light"/>
                <a:cs typeface="Chelsea Basis Light"/>
                <a:sym typeface="Chelsea Basis Light"/>
              </a:defRPr>
            </a:pPr>
            <a:r>
              <a:t>A ball </a:t>
            </a:r>
            <a:r>
              <a:rPr spc="-8"/>
              <a:t>or cone between the two</a:t>
            </a:r>
            <a:r>
              <a:rPr spc="-42"/>
              <a:t> </a:t>
            </a:r>
            <a:r>
              <a:rPr spc="-8"/>
              <a:t>players</a:t>
            </a:r>
            <a:endParaRPr spc="-8"/>
          </a:p>
          <a:p>
            <a:pPr marL="236140" indent="-236140" algn="l" defTabSz="914400">
              <a:buSzPct val="50000"/>
              <a:buBlip>
                <a:blip r:embed="rId4"/>
              </a:buBlip>
              <a:tabLst>
                <a:tab pos="228600" algn="l"/>
              </a:tabLst>
              <a:defRPr b="0" sz="1700">
                <a:latin typeface="Chelsea Basis Light"/>
                <a:ea typeface="Chelsea Basis Light"/>
                <a:cs typeface="Chelsea Basis Light"/>
                <a:sym typeface="Chelsea Basis Light"/>
              </a:defRPr>
            </a:pPr>
          </a:p>
          <a:p>
            <a:pPr marL="236140" indent="-236140" algn="l" defTabSz="914400">
              <a:buSzPct val="50000"/>
              <a:buBlip>
                <a:blip r:embed="rId4"/>
              </a:buBlip>
              <a:tabLst>
                <a:tab pos="228600" algn="l"/>
              </a:tabLst>
              <a:defRPr b="0" spc="-8" sz="1700">
                <a:latin typeface="Chelsea Basis Light"/>
                <a:ea typeface="Chelsea Basis Light"/>
                <a:cs typeface="Chelsea Basis Light"/>
                <a:sym typeface="Chelsea Basis Light"/>
              </a:defRPr>
            </a:pPr>
            <a:r>
              <a:t>The following instructions </a:t>
            </a:r>
            <a:r>
              <a:rPr spc="0"/>
              <a:t>are </a:t>
            </a:r>
            <a:r>
              <a:t>suggested</a:t>
            </a:r>
            <a:r>
              <a:rPr spc="-17"/>
              <a:t> </a:t>
            </a:r>
            <a:r>
              <a:t>ideas:</a:t>
            </a:r>
          </a:p>
          <a:p>
            <a:pPr algn="l" defTabSz="914400">
              <a:tabLst>
                <a:tab pos="228600" algn="l"/>
              </a:tabLst>
              <a:defRPr b="0" spc="-8" sz="1700">
                <a:latin typeface="Chelsea Basis Light"/>
                <a:ea typeface="Chelsea Basis Light"/>
                <a:cs typeface="Chelsea Basis Light"/>
                <a:sym typeface="Chelsea Basis Light"/>
              </a:defRPr>
            </a:pPr>
          </a:p>
          <a:p>
            <a:pPr marR="307340" algn="l" defTabSz="914400">
              <a:defRPr b="0" spc="-8" sz="1700">
                <a:latin typeface="Chelsea Basis Light"/>
                <a:ea typeface="Chelsea Basis Light"/>
                <a:cs typeface="Chelsea Basis Light"/>
                <a:sym typeface="Chelsea Basis Light"/>
              </a:defRPr>
            </a:pPr>
            <a:r>
              <a:t>Down </a:t>
            </a:r>
            <a:r>
              <a:rPr spc="0"/>
              <a:t>= </a:t>
            </a:r>
            <a:r>
              <a:t>Execute </a:t>
            </a:r>
            <a:r>
              <a:rPr spc="0"/>
              <a:t>a </a:t>
            </a:r>
            <a:r>
              <a:t>push </a:t>
            </a:r>
            <a:r>
              <a:rPr spc="0"/>
              <a:t>Up, </a:t>
            </a:r>
            <a:r>
              <a:t>Up </a:t>
            </a:r>
            <a:r>
              <a:rPr spc="0"/>
              <a:t>= </a:t>
            </a:r>
            <a:r>
              <a:t>Reset position, </a:t>
            </a:r>
            <a:r>
              <a:rPr spc="0"/>
              <a:t>A body part = </a:t>
            </a:r>
            <a:r>
              <a:t>Touch or hold that </a:t>
            </a:r>
            <a:r>
              <a:rPr spc="0"/>
              <a:t>body part, ball = </a:t>
            </a:r>
            <a:r>
              <a:t>grab </a:t>
            </a:r>
            <a:r>
              <a:rPr spc="0"/>
              <a:t>ball</a:t>
            </a:r>
          </a:p>
        </p:txBody>
      </p:sp>
      <p:sp>
        <p:nvSpPr>
          <p:cNvPr id="466" name="Point System…"/>
          <p:cNvSpPr txBox="1"/>
          <p:nvPr/>
        </p:nvSpPr>
        <p:spPr>
          <a:xfrm>
            <a:off x="7220871" y="6012726"/>
            <a:ext cx="4990415"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914400">
              <a:tabLst>
                <a:tab pos="190500" algn="l"/>
              </a:tabLst>
              <a:defRPr b="0" sz="1700">
                <a:latin typeface="Chelsea Basis Light"/>
                <a:ea typeface="Chelsea Basis Light"/>
                <a:cs typeface="Chelsea Basis Light"/>
                <a:sym typeface="Chelsea Basis Light"/>
              </a:defRPr>
            </a:pPr>
          </a:p>
          <a:p>
            <a:pPr marL="236140" indent="-236140" algn="l" defTabSz="914400">
              <a:buSzPct val="50000"/>
              <a:buBlip>
                <a:blip r:embed="rId4"/>
              </a:buBlip>
              <a:tabLst>
                <a:tab pos="190500" algn="l"/>
              </a:tabLst>
              <a:defRPr b="0" spc="-8" sz="1700">
                <a:latin typeface="Chelsea Basis Light"/>
                <a:ea typeface="Chelsea Basis Light"/>
                <a:cs typeface="Chelsea Basis Light"/>
                <a:sym typeface="Chelsea Basis Light"/>
              </a:defRPr>
            </a:pPr>
            <a:r>
              <a:t>Point System</a:t>
            </a:r>
          </a:p>
          <a:p>
            <a:pPr algn="l" defTabSz="914400">
              <a:tabLst>
                <a:tab pos="1905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190500" algn="l"/>
              </a:tabLst>
              <a:defRPr b="0" spc="-8" sz="1700">
                <a:latin typeface="Chelsea Basis Light"/>
                <a:ea typeface="Chelsea Basis Light"/>
                <a:cs typeface="Chelsea Basis Light"/>
                <a:sym typeface="Chelsea Basis Light"/>
              </a:defRPr>
            </a:pPr>
            <a:r>
              <a:t>Instead of touching the body part, the body part has to move or leave the ground</a:t>
            </a:r>
          </a:p>
        </p:txBody>
      </p:sp>
      <p:sp>
        <p:nvSpPr>
          <p:cNvPr id="467"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68" name="FOCUS: CORE STRENGTH"/>
          <p:cNvSpPr/>
          <p:nvPr/>
        </p:nvSpPr>
        <p:spPr>
          <a:xfrm>
            <a:off x="7003445" y="8694225"/>
            <a:ext cx="3773865" cy="434341"/>
          </a:xfrm>
          <a:prstGeom prst="roundRect">
            <a:avLst>
              <a:gd name="adj" fmla="val 43860"/>
            </a:avLst>
          </a:prstGeom>
          <a:solidFill>
            <a:srgbClr val="C4940E"/>
          </a:solidFill>
          <a:ln w="127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FOCUS: CORE STRENGTH</a:t>
            </a:r>
          </a:p>
        </p:txBody>
      </p:sp>
      <p:sp>
        <p:nvSpPr>
          <p:cNvPr id="469" name="object 24"/>
          <p:cNvSpPr/>
          <p:nvPr/>
        </p:nvSpPr>
        <p:spPr>
          <a:xfrm>
            <a:off x="2437133" y="8471066"/>
            <a:ext cx="225552" cy="320040"/>
          </a:xfrm>
          <a:prstGeom prst="rect">
            <a:avLst/>
          </a:prstGeom>
          <a:blipFill>
            <a:blip r:embed="rId5"/>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70" name="object 29"/>
          <p:cNvSpPr/>
          <p:nvPr/>
        </p:nvSpPr>
        <p:spPr>
          <a:xfrm>
            <a:off x="2171958" y="8269897"/>
            <a:ext cx="143257" cy="115825"/>
          </a:xfrm>
          <a:prstGeom prst="rect">
            <a:avLst/>
          </a:prstGeom>
          <a:blipFill>
            <a:blip r:embed="rId6"/>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71" name="Group"/>
          <p:cNvSpPr/>
          <p:nvPr/>
        </p:nvSpPr>
        <p:spPr>
          <a:xfrm>
            <a:off x="11639057" y="623244"/>
            <a:ext cx="812616" cy="866141"/>
          </a:xfrm>
          <a:prstGeom prst="ellipse">
            <a:avLst/>
          </a:prstGeom>
          <a:solidFill>
            <a:srgbClr val="001382"/>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3300">
                <a:solidFill>
                  <a:srgbClr val="FFFFFF"/>
                </a:solidFill>
                <a:latin typeface="Chelsea Basis Chiselled"/>
                <a:ea typeface="Chelsea Basis Chiselled"/>
                <a:cs typeface="Chelsea Basis Chiselled"/>
                <a:sym typeface="Chelsea Basis Chiselled"/>
              </a:defRPr>
            </a:lvl1pPr>
          </a:lstStyle>
          <a:p>
            <a:pPr/>
            <a:r>
              <a:t>11</a:t>
            </a:r>
          </a:p>
        </p:txBody>
      </p:sp>
      <p:sp>
        <p:nvSpPr>
          <p:cNvPr id="472" name="object 21"/>
          <p:cNvSpPr/>
          <p:nvPr/>
        </p:nvSpPr>
        <p:spPr>
          <a:xfrm>
            <a:off x="3541484" y="5251908"/>
            <a:ext cx="3296810" cy="1553391"/>
          </a:xfrm>
          <a:prstGeom prst="rect">
            <a:avLst/>
          </a:prstGeom>
          <a:blipFill>
            <a:blip r:embed="rId7"/>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73" name="object 21"/>
          <p:cNvSpPr/>
          <p:nvPr/>
        </p:nvSpPr>
        <p:spPr>
          <a:xfrm flipH="1">
            <a:off x="209377" y="5251908"/>
            <a:ext cx="3296811" cy="1553391"/>
          </a:xfrm>
          <a:prstGeom prst="rect">
            <a:avLst/>
          </a:prstGeom>
          <a:blipFill>
            <a:blip r:embed="rId7"/>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pic>
        <p:nvPicPr>
          <p:cNvPr id="474" name="20.png" descr="20.png"/>
          <p:cNvPicPr>
            <a:picLocks noChangeAspect="1"/>
          </p:cNvPicPr>
          <p:nvPr/>
        </p:nvPicPr>
        <p:blipFill>
          <a:blip r:embed="rId8">
            <a:extLst/>
          </a:blip>
          <a:stretch>
            <a:fillRect/>
          </a:stretch>
        </p:blipFill>
        <p:spPr>
          <a:xfrm>
            <a:off x="3214088" y="6225601"/>
            <a:ext cx="556711" cy="56136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6"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pic>
        <p:nvPicPr>
          <p:cNvPr id="477" name="Picture 8" descr="Picture 8"/>
          <p:cNvPicPr>
            <a:picLocks noChangeAspect="1"/>
          </p:cNvPicPr>
          <p:nvPr/>
        </p:nvPicPr>
        <p:blipFill>
          <a:blip r:embed="rId3">
            <a:extLst/>
          </a:blip>
          <a:stretch>
            <a:fillRect/>
          </a:stretch>
        </p:blipFill>
        <p:spPr>
          <a:xfrm>
            <a:off x="652317" y="507238"/>
            <a:ext cx="1224749" cy="1237886"/>
          </a:xfrm>
          <a:prstGeom prst="rect">
            <a:avLst/>
          </a:prstGeom>
          <a:ln w="12700">
            <a:miter lim="400000"/>
          </a:ln>
        </p:spPr>
      </p:pic>
      <p:sp>
        <p:nvSpPr>
          <p:cNvPr id="478" name="INTERNATIONAL…"/>
          <p:cNvSpPr txBox="1"/>
          <p:nvPr/>
        </p:nvSpPr>
        <p:spPr>
          <a:xfrm>
            <a:off x="2019402" y="699445"/>
            <a:ext cx="2793684"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0" sz="2500">
                <a:solidFill>
                  <a:srgbClr val="001382"/>
                </a:solidFill>
                <a:latin typeface="Chelsea Basis Bold"/>
                <a:ea typeface="Chelsea Basis Bold"/>
                <a:cs typeface="Chelsea Basis Bold"/>
                <a:sym typeface="Chelsea Basis Bold"/>
              </a:defRPr>
            </a:pPr>
            <a:r>
              <a:t>INTERNATIONAL </a:t>
            </a:r>
          </a:p>
          <a:p>
            <a:pPr algn="l" defTabSz="457200">
              <a:defRPr b="0" sz="2500">
                <a:solidFill>
                  <a:srgbClr val="001382"/>
                </a:solidFill>
                <a:latin typeface="Chelsea Basis Bold"/>
                <a:ea typeface="Chelsea Basis Bold"/>
                <a:cs typeface="Chelsea Basis Bold"/>
                <a:sym typeface="Chelsea Basis Bold"/>
              </a:defRPr>
            </a:pPr>
            <a:r>
              <a:t>DEVELOPMENT</a:t>
            </a:r>
          </a:p>
        </p:txBody>
      </p:sp>
      <p:sp>
        <p:nvSpPr>
          <p:cNvPr id="479" name="WHEEL BARROW"/>
          <p:cNvSpPr/>
          <p:nvPr/>
        </p:nvSpPr>
        <p:spPr>
          <a:xfrm>
            <a:off x="6886290" y="635945"/>
            <a:ext cx="5659577" cy="840740"/>
          </a:xfrm>
          <a:prstGeom prst="roundRect">
            <a:avLst>
              <a:gd name="adj" fmla="val 22659"/>
            </a:avLst>
          </a:prstGeom>
          <a:solidFill>
            <a:srgbClr val="FFFFFF"/>
          </a:solidFill>
          <a:ln w="254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p>
            <a:pPr algn="l">
              <a:defRPr b="0" sz="3000">
                <a:solidFill>
                  <a:srgbClr val="C4940E"/>
                </a:solidFill>
                <a:latin typeface="Chelsea Basis Chiselled"/>
                <a:ea typeface="Chelsea Basis Chiselled"/>
                <a:cs typeface="Chelsea Basis Chiselled"/>
                <a:sym typeface="Chelsea Basis Chiselled"/>
              </a:defRPr>
            </a:pPr>
            <a:r>
              <a:t>  </a:t>
            </a:r>
            <a:r>
              <a:rPr>
                <a:solidFill>
                  <a:srgbClr val="001382"/>
                </a:solidFill>
              </a:rPr>
              <a:t>WHEEL BARROW</a:t>
            </a:r>
          </a:p>
        </p:txBody>
      </p:sp>
      <p:sp>
        <p:nvSpPr>
          <p:cNvPr id="480" name="Rounded Rectangle"/>
          <p:cNvSpPr/>
          <p:nvPr/>
        </p:nvSpPr>
        <p:spPr>
          <a:xfrm>
            <a:off x="6886290" y="1561877"/>
            <a:ext cx="5659577" cy="7684230"/>
          </a:xfrm>
          <a:prstGeom prst="roundRect">
            <a:avLst>
              <a:gd name="adj" fmla="val 3903"/>
            </a:avLst>
          </a:prstGeom>
          <a:solidFill>
            <a:srgbClr val="FFFFFF"/>
          </a:solidFill>
          <a:ln w="25400">
            <a:solidFill>
              <a:srgbClr val="C4940E"/>
            </a:solidFill>
            <a:miter/>
          </a:ln>
        </p:spPr>
        <p:txBody>
          <a:bodyPr lIns="50800" tIns="50800" rIns="50800" bIns="50800" anchor="ctr"/>
          <a:lstStyle/>
          <a:p>
            <a:pPr marL="254634" indent="-171450" algn="l" defTabSz="914400">
              <a:buSzPct val="100000"/>
              <a:buFont typeface="Arial"/>
              <a:buChar char="•"/>
              <a:tabLst>
                <a:tab pos="254000" algn="l"/>
              </a:tabLst>
              <a:defRPr b="0" spc="-4" sz="1000">
                <a:solidFill>
                  <a:srgbClr val="FFFFFF"/>
                </a:solidFill>
                <a:latin typeface="Chelsea Basis Light"/>
                <a:ea typeface="Chelsea Basis Light"/>
                <a:cs typeface="Chelsea Basis Light"/>
                <a:sym typeface="Chelsea Basis Light"/>
              </a:defRPr>
            </a:pPr>
          </a:p>
        </p:txBody>
      </p:sp>
      <p:sp>
        <p:nvSpPr>
          <p:cNvPr id="481" name="Text"/>
          <p:cNvSpPr txBox="1"/>
          <p:nvPr/>
        </p:nvSpPr>
        <p:spPr>
          <a:xfrm>
            <a:off x="2623241" y="2146688"/>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482" name="Text"/>
          <p:cNvSpPr txBox="1"/>
          <p:nvPr/>
        </p:nvSpPr>
        <p:spPr>
          <a:xfrm>
            <a:off x="5784850" y="314959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sp>
        <p:nvSpPr>
          <p:cNvPr id="483" name="HOW TO PLAY…"/>
          <p:cNvSpPr/>
          <p:nvPr/>
        </p:nvSpPr>
        <p:spPr>
          <a:xfrm>
            <a:off x="6974848" y="1649279"/>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 HOW TO PLAY…</a:t>
            </a:r>
          </a:p>
        </p:txBody>
      </p:sp>
      <p:sp>
        <p:nvSpPr>
          <p:cNvPr id="484" name="CHALLENGE YOURSELF MORE…"/>
          <p:cNvSpPr/>
          <p:nvPr/>
        </p:nvSpPr>
        <p:spPr>
          <a:xfrm>
            <a:off x="6974848" y="5418492"/>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CHALLENGE YOURSELF MORE…</a:t>
            </a:r>
          </a:p>
        </p:txBody>
      </p:sp>
      <p:sp>
        <p:nvSpPr>
          <p:cNvPr id="485" name="Player 1 is in a push up position with their legs being held besides the waist of player 2…"/>
          <p:cNvSpPr txBox="1"/>
          <p:nvPr/>
        </p:nvSpPr>
        <p:spPr>
          <a:xfrm>
            <a:off x="7153295" y="2565400"/>
            <a:ext cx="5125568"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r>
              <a:t>Player </a:t>
            </a:r>
            <a:r>
              <a:rPr spc="0"/>
              <a:t>1 is in a </a:t>
            </a:r>
            <a:r>
              <a:t>push up position with their legs </a:t>
            </a:r>
            <a:r>
              <a:rPr spc="0"/>
              <a:t>being </a:t>
            </a:r>
            <a:r>
              <a:t>held besides the waist of player</a:t>
            </a:r>
            <a:r>
              <a:rPr spc="68"/>
              <a:t> </a:t>
            </a:r>
            <a:r>
              <a:rPr spc="0"/>
              <a:t>2</a:t>
            </a:r>
            <a:endParaRPr spc="0"/>
          </a:p>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p>
          <a:p>
            <a:pPr marL="236140" marR="50165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r>
              <a:t>Player </a:t>
            </a:r>
            <a:r>
              <a:rPr spc="0"/>
              <a:t>2 can </a:t>
            </a:r>
            <a:r>
              <a:t>let go of one leg </a:t>
            </a:r>
            <a:r>
              <a:rPr spc="0"/>
              <a:t>at a </a:t>
            </a:r>
            <a:r>
              <a:t>time, player </a:t>
            </a:r>
            <a:r>
              <a:rPr spc="0"/>
              <a:t>1 </a:t>
            </a:r>
            <a:r>
              <a:t>must resist the </a:t>
            </a:r>
            <a:r>
              <a:rPr spc="0"/>
              <a:t>drop and </a:t>
            </a:r>
            <a:r>
              <a:t>return the foot </a:t>
            </a:r>
            <a:r>
              <a:rPr spc="0"/>
              <a:t>back into </a:t>
            </a:r>
            <a:r>
              <a:t>player </a:t>
            </a:r>
            <a:r>
              <a:rPr spc="0"/>
              <a:t>2’s</a:t>
            </a:r>
            <a:r>
              <a:t> </a:t>
            </a:r>
            <a:r>
              <a:rPr spc="0"/>
              <a:t>hands</a:t>
            </a:r>
          </a:p>
        </p:txBody>
      </p:sp>
      <p:sp>
        <p:nvSpPr>
          <p:cNvPr id="486" name="Player 1 performs push ups in-between foot drops…"/>
          <p:cNvSpPr txBox="1"/>
          <p:nvPr/>
        </p:nvSpPr>
        <p:spPr>
          <a:xfrm>
            <a:off x="7220871" y="6206728"/>
            <a:ext cx="4990415" cy="213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r>
              <a:t>Player </a:t>
            </a:r>
            <a:r>
              <a:rPr spc="0"/>
              <a:t>1 </a:t>
            </a:r>
            <a:r>
              <a:t>performs push ups in-between foot</a:t>
            </a:r>
            <a:r>
              <a:rPr spc="0"/>
              <a:t> drops</a:t>
            </a:r>
            <a:endParaRPr spc="0"/>
          </a:p>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r>
              <a:t>Player </a:t>
            </a:r>
            <a:r>
              <a:rPr spc="0"/>
              <a:t>2 </a:t>
            </a:r>
            <a:r>
              <a:t>performs squats in-between foot</a:t>
            </a:r>
            <a:r>
              <a:rPr spc="8"/>
              <a:t> </a:t>
            </a:r>
            <a:r>
              <a:rPr spc="0"/>
              <a:t>drops</a:t>
            </a:r>
            <a:endParaRPr spc="0"/>
          </a:p>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r>
              <a:t>Wheel </a:t>
            </a:r>
            <a:r>
              <a:rPr spc="0"/>
              <a:t>barrow</a:t>
            </a:r>
            <a:r>
              <a:t> races</a:t>
            </a:r>
          </a:p>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15900" algn="l"/>
              </a:tabLst>
              <a:defRPr b="0" spc="-8" sz="1700">
                <a:latin typeface="Chelsea Basis Light"/>
                <a:ea typeface="Chelsea Basis Light"/>
                <a:cs typeface="Chelsea Basis Light"/>
                <a:sym typeface="Chelsea Basis Light"/>
              </a:defRPr>
            </a:pPr>
            <a:r>
              <a:t>Introduce the</a:t>
            </a:r>
            <a:r>
              <a:rPr spc="-34"/>
              <a:t> </a:t>
            </a:r>
            <a:r>
              <a:rPr spc="0"/>
              <a:t>ball</a:t>
            </a:r>
          </a:p>
        </p:txBody>
      </p:sp>
      <p:sp>
        <p:nvSpPr>
          <p:cNvPr id="487"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88" name="FOCUS: CORE STRENGTH"/>
          <p:cNvSpPr/>
          <p:nvPr/>
        </p:nvSpPr>
        <p:spPr>
          <a:xfrm>
            <a:off x="7003445" y="8694225"/>
            <a:ext cx="3773865" cy="434341"/>
          </a:xfrm>
          <a:prstGeom prst="roundRect">
            <a:avLst>
              <a:gd name="adj" fmla="val 43860"/>
            </a:avLst>
          </a:prstGeom>
          <a:solidFill>
            <a:srgbClr val="C4940E"/>
          </a:solidFill>
          <a:ln w="127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FOCUS: CORE STRENGTH</a:t>
            </a:r>
          </a:p>
        </p:txBody>
      </p:sp>
      <p:sp>
        <p:nvSpPr>
          <p:cNvPr id="489" name="object 24"/>
          <p:cNvSpPr/>
          <p:nvPr/>
        </p:nvSpPr>
        <p:spPr>
          <a:xfrm>
            <a:off x="2437133" y="8471066"/>
            <a:ext cx="225552" cy="320040"/>
          </a:xfrm>
          <a:prstGeom prst="rect">
            <a:avLst/>
          </a:prstGeom>
          <a:blipFill>
            <a:blip r:embed="rId5"/>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90" name="object 29"/>
          <p:cNvSpPr/>
          <p:nvPr/>
        </p:nvSpPr>
        <p:spPr>
          <a:xfrm>
            <a:off x="2171958" y="8269897"/>
            <a:ext cx="143257" cy="115825"/>
          </a:xfrm>
          <a:prstGeom prst="rect">
            <a:avLst/>
          </a:prstGeom>
          <a:blipFill>
            <a:blip r:embed="rId6"/>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91" name="object 44"/>
          <p:cNvSpPr/>
          <p:nvPr/>
        </p:nvSpPr>
        <p:spPr>
          <a:xfrm>
            <a:off x="1164666" y="6410119"/>
            <a:ext cx="119700" cy="119702"/>
          </a:xfrm>
          <a:prstGeom prst="rect">
            <a:avLst/>
          </a:prstGeom>
          <a:blipFill>
            <a:blip r:embed="rId7"/>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92" name="Group"/>
          <p:cNvSpPr/>
          <p:nvPr/>
        </p:nvSpPr>
        <p:spPr>
          <a:xfrm>
            <a:off x="11639057" y="623244"/>
            <a:ext cx="812616" cy="866141"/>
          </a:xfrm>
          <a:prstGeom prst="ellipse">
            <a:avLst/>
          </a:prstGeom>
          <a:solidFill>
            <a:srgbClr val="001382"/>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3300">
                <a:solidFill>
                  <a:srgbClr val="FFFFFF"/>
                </a:solidFill>
                <a:latin typeface="Chelsea Basis Chiselled"/>
                <a:ea typeface="Chelsea Basis Chiselled"/>
                <a:cs typeface="Chelsea Basis Chiselled"/>
                <a:sym typeface="Chelsea Basis Chiselled"/>
              </a:defRPr>
            </a:lvl1pPr>
          </a:lstStyle>
          <a:p>
            <a:pPr/>
            <a:r>
              <a:t>12</a:t>
            </a:r>
          </a:p>
        </p:txBody>
      </p:sp>
      <p:sp>
        <p:nvSpPr>
          <p:cNvPr id="493" name="object 27"/>
          <p:cNvSpPr/>
          <p:nvPr/>
        </p:nvSpPr>
        <p:spPr>
          <a:xfrm rot="419736">
            <a:off x="1802998" y="3946330"/>
            <a:ext cx="4551960" cy="3799687"/>
          </a:xfrm>
          <a:prstGeom prst="rect">
            <a:avLst/>
          </a:prstGeom>
          <a:blipFill>
            <a:blip r:embed="rId8"/>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94" name="object 26"/>
          <p:cNvSpPr/>
          <p:nvPr/>
        </p:nvSpPr>
        <p:spPr>
          <a:xfrm>
            <a:off x="58222" y="3376290"/>
            <a:ext cx="3553460" cy="4939766"/>
          </a:xfrm>
          <a:prstGeom prst="rect">
            <a:avLst/>
          </a:prstGeom>
          <a:blipFill>
            <a:blip r:embed="rId9"/>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pic>
        <p:nvPicPr>
          <p:cNvPr id="138" name="Picture 8" descr="Picture 8"/>
          <p:cNvPicPr>
            <a:picLocks noChangeAspect="1"/>
          </p:cNvPicPr>
          <p:nvPr/>
        </p:nvPicPr>
        <p:blipFill>
          <a:blip r:embed="rId3">
            <a:extLst/>
          </a:blip>
          <a:stretch>
            <a:fillRect/>
          </a:stretch>
        </p:blipFill>
        <p:spPr>
          <a:xfrm>
            <a:off x="652317" y="507238"/>
            <a:ext cx="1224749" cy="1237886"/>
          </a:xfrm>
          <a:prstGeom prst="rect">
            <a:avLst/>
          </a:prstGeom>
          <a:ln w="12700">
            <a:miter lim="400000"/>
          </a:ln>
        </p:spPr>
      </p:pic>
      <p:sp>
        <p:nvSpPr>
          <p:cNvPr id="139" name="INTERNATIONAL…"/>
          <p:cNvSpPr txBox="1"/>
          <p:nvPr/>
        </p:nvSpPr>
        <p:spPr>
          <a:xfrm>
            <a:off x="2019402" y="699445"/>
            <a:ext cx="2793684"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0" sz="2500">
                <a:solidFill>
                  <a:srgbClr val="001382"/>
                </a:solidFill>
                <a:latin typeface="Chelsea Basis Bold"/>
                <a:ea typeface="Chelsea Basis Bold"/>
                <a:cs typeface="Chelsea Basis Bold"/>
                <a:sym typeface="Chelsea Basis Bold"/>
              </a:defRPr>
            </a:pPr>
            <a:r>
              <a:t>INTERNATIONAL </a:t>
            </a:r>
          </a:p>
          <a:p>
            <a:pPr algn="l" defTabSz="457200">
              <a:defRPr b="0" sz="2500">
                <a:solidFill>
                  <a:srgbClr val="001382"/>
                </a:solidFill>
                <a:latin typeface="Chelsea Basis Bold"/>
                <a:ea typeface="Chelsea Basis Bold"/>
                <a:cs typeface="Chelsea Basis Bold"/>
                <a:sym typeface="Chelsea Basis Bold"/>
              </a:defRPr>
            </a:pPr>
            <a:r>
              <a:t>DEVELOPMENT</a:t>
            </a:r>
          </a:p>
        </p:txBody>
      </p:sp>
      <p:sp>
        <p:nvSpPr>
          <p:cNvPr id="140" name="BALANCE KICK UPS"/>
          <p:cNvSpPr/>
          <p:nvPr/>
        </p:nvSpPr>
        <p:spPr>
          <a:xfrm>
            <a:off x="6886290" y="635945"/>
            <a:ext cx="5659577" cy="840740"/>
          </a:xfrm>
          <a:prstGeom prst="roundRect">
            <a:avLst>
              <a:gd name="adj" fmla="val 22659"/>
            </a:avLst>
          </a:prstGeom>
          <a:solidFill>
            <a:srgbClr val="FFFFFF"/>
          </a:solidFill>
          <a:ln w="254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p>
            <a:pPr algn="l">
              <a:defRPr b="0" sz="3000">
                <a:solidFill>
                  <a:srgbClr val="C4940E"/>
                </a:solidFill>
                <a:latin typeface="Chelsea Basis Chiselled"/>
                <a:ea typeface="Chelsea Basis Chiselled"/>
                <a:cs typeface="Chelsea Basis Chiselled"/>
                <a:sym typeface="Chelsea Basis Chiselled"/>
              </a:defRPr>
            </a:pPr>
            <a:r>
              <a:t> </a:t>
            </a:r>
            <a:r>
              <a:rPr>
                <a:solidFill>
                  <a:srgbClr val="001382"/>
                </a:solidFill>
              </a:rPr>
              <a:t> BALANCE KICK UPS</a:t>
            </a:r>
          </a:p>
        </p:txBody>
      </p:sp>
      <p:sp>
        <p:nvSpPr>
          <p:cNvPr id="141" name="Group"/>
          <p:cNvSpPr/>
          <p:nvPr/>
        </p:nvSpPr>
        <p:spPr>
          <a:xfrm>
            <a:off x="11739117" y="712894"/>
            <a:ext cx="714582" cy="686842"/>
          </a:xfrm>
          <a:prstGeom prst="ellipse">
            <a:avLst/>
          </a:prstGeom>
          <a:solidFill>
            <a:srgbClr val="001382"/>
          </a:solidFill>
          <a:ln w="12700">
            <a:miter lim="400000"/>
          </a:ln>
        </p:spPr>
        <p:txBody>
          <a:bodyPr lIns="45719" rIns="45719" anchor="ctr"/>
          <a:lstStyle/>
          <a:p>
            <a:pPr defTabSz="457200">
              <a:defRPr b="0" sz="3300">
                <a:solidFill>
                  <a:srgbClr val="FFFFFF"/>
                </a:solidFill>
                <a:latin typeface="Chelsea Basis Chiselled"/>
                <a:ea typeface="Chelsea Basis Chiselled"/>
                <a:cs typeface="Chelsea Basis Chiselled"/>
                <a:sym typeface="Chelsea Basis Chiselled"/>
              </a:defRPr>
            </a:pPr>
          </a:p>
        </p:txBody>
      </p:sp>
      <p:sp>
        <p:nvSpPr>
          <p:cNvPr id="142" name="Rounded Rectangle"/>
          <p:cNvSpPr/>
          <p:nvPr/>
        </p:nvSpPr>
        <p:spPr>
          <a:xfrm>
            <a:off x="6886290" y="1561877"/>
            <a:ext cx="5659577" cy="7684230"/>
          </a:xfrm>
          <a:prstGeom prst="roundRect">
            <a:avLst>
              <a:gd name="adj" fmla="val 3903"/>
            </a:avLst>
          </a:prstGeom>
          <a:solidFill>
            <a:srgbClr val="FFFFFF"/>
          </a:solidFill>
          <a:ln w="25400">
            <a:solidFill>
              <a:srgbClr val="C4940E"/>
            </a:solidFill>
            <a:miter/>
          </a:ln>
        </p:spPr>
        <p:txBody>
          <a:bodyPr lIns="50800" tIns="50800" rIns="50800" bIns="50800" anchor="ctr"/>
          <a:lstStyle/>
          <a:p>
            <a:pPr marL="254634" indent="-171450" algn="l" defTabSz="914400">
              <a:buSzPct val="100000"/>
              <a:buFont typeface="Arial"/>
              <a:buChar char="•"/>
              <a:tabLst>
                <a:tab pos="254000" algn="l"/>
              </a:tabLst>
              <a:defRPr b="0" spc="-4" sz="1000">
                <a:solidFill>
                  <a:srgbClr val="FFFFFF"/>
                </a:solidFill>
                <a:latin typeface="Chelsea Basis Light"/>
                <a:ea typeface="Chelsea Basis Light"/>
                <a:cs typeface="Chelsea Basis Light"/>
                <a:sym typeface="Chelsea Basis Light"/>
              </a:defRPr>
            </a:pPr>
          </a:p>
        </p:txBody>
      </p:sp>
      <p:sp>
        <p:nvSpPr>
          <p:cNvPr id="143" name="Text"/>
          <p:cNvSpPr txBox="1"/>
          <p:nvPr/>
        </p:nvSpPr>
        <p:spPr>
          <a:xfrm>
            <a:off x="2623241" y="2146688"/>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144" name="Text"/>
          <p:cNvSpPr txBox="1"/>
          <p:nvPr/>
        </p:nvSpPr>
        <p:spPr>
          <a:xfrm>
            <a:off x="5784850" y="314959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sp>
        <p:nvSpPr>
          <p:cNvPr id="145" name="object 20"/>
          <p:cNvSpPr/>
          <p:nvPr/>
        </p:nvSpPr>
        <p:spPr>
          <a:xfrm>
            <a:off x="1828748" y="2454890"/>
            <a:ext cx="3174991" cy="6361545"/>
          </a:xfrm>
          <a:prstGeom prst="rect">
            <a:avLst/>
          </a:prstGeom>
          <a:blipFill>
            <a:blip r:embed="rId4"/>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pic>
        <p:nvPicPr>
          <p:cNvPr id="146" name="20.png" descr="20.png"/>
          <p:cNvPicPr>
            <a:picLocks noChangeAspect="1"/>
          </p:cNvPicPr>
          <p:nvPr/>
        </p:nvPicPr>
        <p:blipFill>
          <a:blip r:embed="rId5">
            <a:extLst/>
          </a:blip>
          <a:stretch>
            <a:fillRect/>
          </a:stretch>
        </p:blipFill>
        <p:spPr>
          <a:xfrm>
            <a:off x="3785770" y="3577754"/>
            <a:ext cx="935436" cy="943263"/>
          </a:xfrm>
          <a:prstGeom prst="rect">
            <a:avLst/>
          </a:prstGeom>
          <a:ln w="12700">
            <a:miter lim="400000"/>
          </a:ln>
        </p:spPr>
      </p:pic>
      <p:sp>
        <p:nvSpPr>
          <p:cNvPr id="147" name="HOW TO PLAY…"/>
          <p:cNvSpPr/>
          <p:nvPr/>
        </p:nvSpPr>
        <p:spPr>
          <a:xfrm>
            <a:off x="6974848" y="1649279"/>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 HOW TO PLAY…</a:t>
            </a:r>
          </a:p>
        </p:txBody>
      </p:sp>
      <p:sp>
        <p:nvSpPr>
          <p:cNvPr id="148" name="CHALLENGE YOURSELF MORE…"/>
          <p:cNvSpPr/>
          <p:nvPr/>
        </p:nvSpPr>
        <p:spPr>
          <a:xfrm>
            <a:off x="6974848" y="5418492"/>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CHALLENGE YOURSELF MORE…</a:t>
            </a:r>
          </a:p>
        </p:txBody>
      </p:sp>
      <p:sp>
        <p:nvSpPr>
          <p:cNvPr id="149" name="Everyone must have a ball each, one foot must be locked and stuck still into the surface…"/>
          <p:cNvSpPr txBox="1"/>
          <p:nvPr/>
        </p:nvSpPr>
        <p:spPr>
          <a:xfrm>
            <a:off x="7220871" y="2333163"/>
            <a:ext cx="4990415"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19484" indent="-319484" algn="l" defTabSz="914400">
              <a:buSzPct val="50000"/>
              <a:buBlip>
                <a:blip r:embed="rId6"/>
              </a:buBlip>
              <a:tabLst>
                <a:tab pos="254000" algn="l"/>
              </a:tabLst>
              <a:defRPr b="0" spc="-8" sz="1700">
                <a:latin typeface="Chelsea Basis Light"/>
                <a:ea typeface="Chelsea Basis Light"/>
                <a:cs typeface="Chelsea Basis Light"/>
                <a:sym typeface="Chelsea Basis Light"/>
              </a:defRPr>
            </a:pPr>
            <a:r>
              <a:t>Everyone must have </a:t>
            </a:r>
            <a:r>
              <a:rPr spc="0"/>
              <a:t>a ball </a:t>
            </a:r>
            <a:r>
              <a:t>each, one foot must </a:t>
            </a:r>
            <a:r>
              <a:rPr spc="0"/>
              <a:t>be </a:t>
            </a:r>
            <a:r>
              <a:t>locked </a:t>
            </a:r>
            <a:r>
              <a:rPr spc="0"/>
              <a:t>and </a:t>
            </a:r>
            <a:r>
              <a:t>stuck still </a:t>
            </a:r>
            <a:r>
              <a:rPr spc="0"/>
              <a:t>into </a:t>
            </a:r>
            <a:r>
              <a:t>the</a:t>
            </a:r>
            <a:r>
              <a:rPr spc="17"/>
              <a:t> </a:t>
            </a:r>
            <a:r>
              <a:t>surface</a:t>
            </a:r>
          </a:p>
          <a:p>
            <a:pPr algn="l" defTabSz="914400">
              <a:tabLst>
                <a:tab pos="254000" algn="l"/>
              </a:tabLst>
              <a:defRPr b="0" spc="-8" sz="1700">
                <a:latin typeface="Chelsea Basis Light"/>
                <a:ea typeface="Chelsea Basis Light"/>
                <a:cs typeface="Chelsea Basis Light"/>
                <a:sym typeface="Chelsea Basis Light"/>
              </a:defRPr>
            </a:pPr>
          </a:p>
          <a:p>
            <a:pPr marL="319484" indent="-319484" algn="l" defTabSz="914400">
              <a:buSzPct val="50000"/>
              <a:buBlip>
                <a:blip r:embed="rId6"/>
              </a:buBlip>
              <a:tabLst>
                <a:tab pos="254000" algn="l"/>
              </a:tabLst>
              <a:defRPr b="0" spc="-8" sz="1700">
                <a:latin typeface="Chelsea Basis Light"/>
                <a:ea typeface="Chelsea Basis Light"/>
                <a:cs typeface="Chelsea Basis Light"/>
                <a:sym typeface="Chelsea Basis Light"/>
              </a:defRPr>
            </a:pPr>
            <a:r>
              <a:t>The rest of your </a:t>
            </a:r>
            <a:r>
              <a:rPr spc="0"/>
              <a:t>body </a:t>
            </a:r>
            <a:r>
              <a:t>aims </a:t>
            </a:r>
            <a:r>
              <a:rPr spc="0"/>
              <a:t>to do as </a:t>
            </a:r>
            <a:r>
              <a:t>many </a:t>
            </a:r>
            <a:r>
              <a:rPr spc="0"/>
              <a:t>kick </a:t>
            </a:r>
            <a:r>
              <a:t>ups </a:t>
            </a:r>
            <a:r>
              <a:rPr spc="0"/>
              <a:t>as</a:t>
            </a:r>
            <a:r>
              <a:rPr spc="-59"/>
              <a:t> </a:t>
            </a:r>
            <a:r>
              <a:t>possible</a:t>
            </a:r>
          </a:p>
        </p:txBody>
      </p:sp>
      <p:sp>
        <p:nvSpPr>
          <p:cNvPr id="150" name="Only the standing foot can touch the ground…"/>
          <p:cNvSpPr txBox="1"/>
          <p:nvPr/>
        </p:nvSpPr>
        <p:spPr>
          <a:xfrm>
            <a:off x="7220871" y="6214591"/>
            <a:ext cx="4990415" cy="111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19484" indent="-319484" algn="l" defTabSz="914400">
              <a:buSzPct val="50000"/>
              <a:buBlip>
                <a:blip r:embed="rId6"/>
              </a:buBlip>
              <a:tabLst>
                <a:tab pos="241300" algn="l"/>
              </a:tabLst>
              <a:defRPr b="0" sz="1700">
                <a:latin typeface="Chelsea Basis Light"/>
                <a:ea typeface="Chelsea Basis Light"/>
                <a:cs typeface="Chelsea Basis Light"/>
                <a:sym typeface="Chelsea Basis Light"/>
              </a:defRPr>
            </a:pPr>
            <a:r>
              <a:t>Only </a:t>
            </a:r>
            <a:r>
              <a:rPr spc="-8"/>
              <a:t>the </a:t>
            </a:r>
            <a:r>
              <a:t>standing </a:t>
            </a:r>
            <a:r>
              <a:rPr spc="-8"/>
              <a:t>foot </a:t>
            </a:r>
            <a:r>
              <a:t>can </a:t>
            </a:r>
            <a:r>
              <a:rPr spc="-8"/>
              <a:t>touch the</a:t>
            </a:r>
            <a:r>
              <a:rPr spc="-42"/>
              <a:t> </a:t>
            </a:r>
            <a:r>
              <a:rPr spc="-8"/>
              <a:t>ground</a:t>
            </a:r>
            <a:endParaRPr spc="-8"/>
          </a:p>
          <a:p>
            <a:pPr algn="l" defTabSz="914400">
              <a:tabLst>
                <a:tab pos="241300" algn="l"/>
              </a:tabLst>
              <a:defRPr b="0" sz="1700">
                <a:latin typeface="Chelsea Basis Light"/>
                <a:ea typeface="Chelsea Basis Light"/>
                <a:cs typeface="Chelsea Basis Light"/>
                <a:sym typeface="Chelsea Basis Light"/>
              </a:defRPr>
            </a:pPr>
          </a:p>
          <a:p>
            <a:pPr marL="319484" indent="-319484" algn="l" defTabSz="914400">
              <a:buSzPct val="50000"/>
              <a:buBlip>
                <a:blip r:embed="rId6"/>
              </a:buBlip>
              <a:tabLst>
                <a:tab pos="241300" algn="l"/>
              </a:tabLst>
              <a:defRPr b="0" spc="-8" sz="1700">
                <a:latin typeface="Chelsea Basis Light"/>
                <a:ea typeface="Chelsea Basis Light"/>
                <a:cs typeface="Chelsea Basis Light"/>
                <a:sym typeface="Chelsea Basis Light"/>
              </a:defRPr>
            </a:pPr>
            <a:r>
              <a:t>When </a:t>
            </a:r>
            <a:r>
              <a:rPr spc="0"/>
              <a:t>kicking </a:t>
            </a:r>
            <a:r>
              <a:t>the </a:t>
            </a:r>
            <a:r>
              <a:rPr spc="0"/>
              <a:t>ball, </a:t>
            </a:r>
            <a:r>
              <a:t>the </a:t>
            </a:r>
            <a:r>
              <a:rPr spc="0"/>
              <a:t>ball </a:t>
            </a:r>
            <a:r>
              <a:t>cannot go </a:t>
            </a:r>
            <a:r>
              <a:rPr spc="0"/>
              <a:t>above knee</a:t>
            </a:r>
            <a:r>
              <a:rPr spc="-68"/>
              <a:t> </a:t>
            </a:r>
            <a:r>
              <a:t>height</a:t>
            </a:r>
          </a:p>
        </p:txBody>
      </p:sp>
      <p:sp>
        <p:nvSpPr>
          <p:cNvPr id="151"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2" name="FOCUS: BALANCE"/>
          <p:cNvSpPr/>
          <p:nvPr/>
        </p:nvSpPr>
        <p:spPr>
          <a:xfrm>
            <a:off x="7003445" y="8694225"/>
            <a:ext cx="3773865" cy="434341"/>
          </a:xfrm>
          <a:prstGeom prst="roundRect">
            <a:avLst>
              <a:gd name="adj" fmla="val 43860"/>
            </a:avLst>
          </a:prstGeom>
          <a:solidFill>
            <a:srgbClr val="C4940E"/>
          </a:solidFill>
          <a:ln w="127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FOCUS: BALANCE</a:t>
            </a:r>
          </a:p>
        </p:txBody>
      </p:sp>
      <p:sp>
        <p:nvSpPr>
          <p:cNvPr id="153" name="Group"/>
          <p:cNvSpPr/>
          <p:nvPr/>
        </p:nvSpPr>
        <p:spPr>
          <a:xfrm>
            <a:off x="11639057" y="623244"/>
            <a:ext cx="812616" cy="866141"/>
          </a:xfrm>
          <a:prstGeom prst="ellipse">
            <a:avLst/>
          </a:prstGeom>
          <a:solidFill>
            <a:srgbClr val="001382"/>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3300">
                <a:solidFill>
                  <a:srgbClr val="FFFFFF"/>
                </a:solidFill>
                <a:latin typeface="Chelsea Basis Chiselled"/>
                <a:ea typeface="Chelsea Basis Chiselled"/>
                <a:cs typeface="Chelsea Basis Chiselled"/>
                <a:sym typeface="Chelsea Basis Chiselled"/>
              </a:defRPr>
            </a:lvl1pPr>
          </a:lstStyle>
          <a:p>
            <a:pPr/>
            <a:r>
              <a:t>1</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pic>
        <p:nvPicPr>
          <p:cNvPr id="156" name="Picture 8" descr="Picture 8"/>
          <p:cNvPicPr>
            <a:picLocks noChangeAspect="1"/>
          </p:cNvPicPr>
          <p:nvPr/>
        </p:nvPicPr>
        <p:blipFill>
          <a:blip r:embed="rId3">
            <a:extLst/>
          </a:blip>
          <a:stretch>
            <a:fillRect/>
          </a:stretch>
        </p:blipFill>
        <p:spPr>
          <a:xfrm>
            <a:off x="652317" y="507238"/>
            <a:ext cx="1224749" cy="1237886"/>
          </a:xfrm>
          <a:prstGeom prst="rect">
            <a:avLst/>
          </a:prstGeom>
          <a:ln w="12700">
            <a:miter lim="400000"/>
          </a:ln>
        </p:spPr>
      </p:pic>
      <p:sp>
        <p:nvSpPr>
          <p:cNvPr id="157" name="INTERNATIONAL…"/>
          <p:cNvSpPr txBox="1"/>
          <p:nvPr/>
        </p:nvSpPr>
        <p:spPr>
          <a:xfrm>
            <a:off x="2019402" y="699445"/>
            <a:ext cx="2793684"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0" sz="2500">
                <a:solidFill>
                  <a:srgbClr val="001382"/>
                </a:solidFill>
                <a:latin typeface="Chelsea Basis Bold"/>
                <a:ea typeface="Chelsea Basis Bold"/>
                <a:cs typeface="Chelsea Basis Bold"/>
                <a:sym typeface="Chelsea Basis Bold"/>
              </a:defRPr>
            </a:pPr>
            <a:r>
              <a:t>INTERNATIONAL </a:t>
            </a:r>
          </a:p>
          <a:p>
            <a:pPr algn="l" defTabSz="457200">
              <a:defRPr b="0" sz="2500">
                <a:solidFill>
                  <a:srgbClr val="001382"/>
                </a:solidFill>
                <a:latin typeface="Chelsea Basis Bold"/>
                <a:ea typeface="Chelsea Basis Bold"/>
                <a:cs typeface="Chelsea Basis Bold"/>
                <a:sym typeface="Chelsea Basis Bold"/>
              </a:defRPr>
            </a:pPr>
            <a:r>
              <a:t>DEVELOPMENT</a:t>
            </a:r>
          </a:p>
        </p:txBody>
      </p:sp>
      <p:sp>
        <p:nvSpPr>
          <p:cNvPr id="158" name="HIGH DIVE"/>
          <p:cNvSpPr/>
          <p:nvPr/>
        </p:nvSpPr>
        <p:spPr>
          <a:xfrm>
            <a:off x="6886290" y="635945"/>
            <a:ext cx="5659577" cy="840740"/>
          </a:xfrm>
          <a:prstGeom prst="roundRect">
            <a:avLst>
              <a:gd name="adj" fmla="val 22659"/>
            </a:avLst>
          </a:prstGeom>
          <a:solidFill>
            <a:srgbClr val="FFFFFF"/>
          </a:solidFill>
          <a:ln w="254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p>
            <a:pPr algn="l">
              <a:defRPr b="0" sz="3000">
                <a:solidFill>
                  <a:srgbClr val="C4940E"/>
                </a:solidFill>
                <a:latin typeface="Chelsea Basis Chiselled"/>
                <a:ea typeface="Chelsea Basis Chiselled"/>
                <a:cs typeface="Chelsea Basis Chiselled"/>
                <a:sym typeface="Chelsea Basis Chiselled"/>
              </a:defRPr>
            </a:pPr>
            <a:r>
              <a:t> </a:t>
            </a:r>
            <a:r>
              <a:rPr>
                <a:solidFill>
                  <a:srgbClr val="001382"/>
                </a:solidFill>
              </a:rPr>
              <a:t> HIGH DIVE</a:t>
            </a:r>
          </a:p>
        </p:txBody>
      </p:sp>
      <p:sp>
        <p:nvSpPr>
          <p:cNvPr id="159" name="Rounded Rectangle"/>
          <p:cNvSpPr/>
          <p:nvPr/>
        </p:nvSpPr>
        <p:spPr>
          <a:xfrm>
            <a:off x="6886290" y="1561877"/>
            <a:ext cx="5659577" cy="7684230"/>
          </a:xfrm>
          <a:prstGeom prst="roundRect">
            <a:avLst>
              <a:gd name="adj" fmla="val 3903"/>
            </a:avLst>
          </a:prstGeom>
          <a:solidFill>
            <a:srgbClr val="FFFFFF"/>
          </a:solidFill>
          <a:ln w="25400">
            <a:solidFill>
              <a:srgbClr val="C4940E"/>
            </a:solidFill>
            <a:miter/>
          </a:ln>
        </p:spPr>
        <p:txBody>
          <a:bodyPr lIns="50800" tIns="50800" rIns="50800" bIns="50800" anchor="ctr"/>
          <a:lstStyle/>
          <a:p>
            <a:pPr marL="254634" indent="-171450" algn="l" defTabSz="914400">
              <a:buSzPct val="100000"/>
              <a:buFont typeface="Arial"/>
              <a:buChar char="•"/>
              <a:tabLst>
                <a:tab pos="254000" algn="l"/>
              </a:tabLst>
              <a:defRPr b="0" spc="-4" sz="1000">
                <a:solidFill>
                  <a:srgbClr val="FFFFFF"/>
                </a:solidFill>
                <a:latin typeface="Chelsea Basis Light"/>
                <a:ea typeface="Chelsea Basis Light"/>
                <a:cs typeface="Chelsea Basis Light"/>
                <a:sym typeface="Chelsea Basis Light"/>
              </a:defRPr>
            </a:pPr>
          </a:p>
        </p:txBody>
      </p:sp>
      <p:sp>
        <p:nvSpPr>
          <p:cNvPr id="160" name="Text"/>
          <p:cNvSpPr txBox="1"/>
          <p:nvPr/>
        </p:nvSpPr>
        <p:spPr>
          <a:xfrm>
            <a:off x="2623241" y="2146688"/>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161" name="Text"/>
          <p:cNvSpPr txBox="1"/>
          <p:nvPr/>
        </p:nvSpPr>
        <p:spPr>
          <a:xfrm>
            <a:off x="5784850" y="314959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sp>
        <p:nvSpPr>
          <p:cNvPr id="162" name="HOW TO PLAY…"/>
          <p:cNvSpPr/>
          <p:nvPr/>
        </p:nvSpPr>
        <p:spPr>
          <a:xfrm>
            <a:off x="6974848" y="1649279"/>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 HOW TO PLAY…</a:t>
            </a:r>
          </a:p>
        </p:txBody>
      </p:sp>
      <p:sp>
        <p:nvSpPr>
          <p:cNvPr id="163" name="CHALLENGE YOURSELF MORE…"/>
          <p:cNvSpPr/>
          <p:nvPr/>
        </p:nvSpPr>
        <p:spPr>
          <a:xfrm>
            <a:off x="6974848" y="5418492"/>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CHALLENGE YOURSELF MORE…</a:t>
            </a:r>
          </a:p>
        </p:txBody>
      </p:sp>
      <p:sp>
        <p:nvSpPr>
          <p:cNvPr id="164" name="Find a team mate and work in pairs facing each   other…"/>
          <p:cNvSpPr txBox="1"/>
          <p:nvPr/>
        </p:nvSpPr>
        <p:spPr>
          <a:xfrm>
            <a:off x="7153295" y="2303255"/>
            <a:ext cx="5125568" cy="289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Find a team mate and work </a:t>
            </a:r>
            <a:r>
              <a:rPr spc="0"/>
              <a:t>in pairs </a:t>
            </a:r>
            <a:r>
              <a:t>facing each</a:t>
            </a:r>
            <a:r>
              <a:rPr spc="-17"/>
              <a:t>   </a:t>
            </a:r>
            <a:r>
              <a:t>other</a:t>
            </a:r>
          </a:p>
          <a:p>
            <a:pPr marL="23614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One </a:t>
            </a:r>
            <a:r>
              <a:t>player </a:t>
            </a:r>
            <a:r>
              <a:t>is </a:t>
            </a:r>
            <a:r>
              <a:t>the leader </a:t>
            </a:r>
            <a:r>
              <a:t>and </a:t>
            </a:r>
            <a:r>
              <a:t>has </a:t>
            </a:r>
            <a:r>
              <a:t>a bib </a:t>
            </a:r>
            <a:r>
              <a:t>or </a:t>
            </a:r>
            <a:r>
              <a:t>a ball in </a:t>
            </a:r>
            <a:r>
              <a:t>each </a:t>
            </a:r>
            <a:r>
              <a:t>hand, </a:t>
            </a:r>
            <a:r>
              <a:t>they have their arms </a:t>
            </a:r>
            <a:r>
              <a:t>at </a:t>
            </a:r>
            <a:r>
              <a:t>full length out </a:t>
            </a:r>
            <a:r>
              <a:t>beside</a:t>
            </a:r>
            <a:r>
              <a:rPr spc="-25"/>
              <a:t> </a:t>
            </a:r>
            <a:r>
              <a:t>them</a:t>
            </a:r>
          </a:p>
          <a:p>
            <a:pPr marL="23614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The other player must </a:t>
            </a:r>
            <a:r>
              <a:rPr spc="0"/>
              <a:t>anticipate </a:t>
            </a:r>
            <a:r>
              <a:t>the item</a:t>
            </a:r>
            <a:r>
              <a:rPr spc="-25"/>
              <a:t> </a:t>
            </a:r>
            <a:r>
              <a:rPr spc="0"/>
              <a:t>dropping, w</a:t>
            </a:r>
            <a:r>
              <a:t>henever one </a:t>
            </a:r>
            <a:r>
              <a:rPr spc="0"/>
              <a:t>is dropped </a:t>
            </a:r>
            <a:r>
              <a:t>the other player must </a:t>
            </a:r>
            <a:r>
              <a:rPr spc="0"/>
              <a:t>dive to catch it </a:t>
            </a:r>
            <a:r>
              <a:t>before </a:t>
            </a:r>
            <a:r>
              <a:rPr spc="0"/>
              <a:t>it </a:t>
            </a:r>
            <a:r>
              <a:t>touches the</a:t>
            </a:r>
            <a:r>
              <a:rPr spc="-25"/>
              <a:t> </a:t>
            </a:r>
            <a:r>
              <a:t>ground</a:t>
            </a:r>
          </a:p>
        </p:txBody>
      </p:sp>
      <p:sp>
        <p:nvSpPr>
          <p:cNvPr id="165" name="With the ball it can be controlled with the feet instead of caught…"/>
          <p:cNvSpPr txBox="1"/>
          <p:nvPr/>
        </p:nvSpPr>
        <p:spPr>
          <a:xfrm>
            <a:off x="7220871" y="6333728"/>
            <a:ext cx="4990415" cy="187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241300" algn="l"/>
              </a:tabLst>
              <a:defRPr b="0" sz="1700">
                <a:latin typeface="Chelsea Basis Light"/>
                <a:ea typeface="Chelsea Basis Light"/>
                <a:cs typeface="Chelsea Basis Light"/>
                <a:sym typeface="Chelsea Basis Light"/>
              </a:defRPr>
            </a:pPr>
            <a:r>
              <a:t>With </a:t>
            </a:r>
            <a:r>
              <a:rPr spc="-8"/>
              <a:t>the </a:t>
            </a:r>
            <a:r>
              <a:t>ball it can be </a:t>
            </a:r>
            <a:r>
              <a:rPr spc="-8"/>
              <a:t>controlled with the feet instead of</a:t>
            </a:r>
            <a:r>
              <a:rPr spc="-17"/>
              <a:t> </a:t>
            </a:r>
            <a:r>
              <a:rPr spc="-8"/>
              <a:t>caught</a:t>
            </a:r>
            <a:endParaRPr spc="-8"/>
          </a:p>
          <a:p>
            <a:pPr marL="236140" indent="-236140" algn="l" defTabSz="914400">
              <a:buSzPct val="50000"/>
              <a:buBlip>
                <a:blip r:embed="rId4"/>
              </a:buBlip>
              <a:tabLst>
                <a:tab pos="241300" algn="l"/>
              </a:tabLst>
              <a:defRPr b="0" sz="1700">
                <a:latin typeface="Chelsea Basis Light"/>
                <a:ea typeface="Chelsea Basis Light"/>
                <a:cs typeface="Chelsea Basis Light"/>
                <a:sym typeface="Chelsea Basis Light"/>
              </a:defRPr>
            </a:pPr>
          </a:p>
          <a:p>
            <a:pPr marL="236140" marR="24765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This game </a:t>
            </a:r>
            <a:r>
              <a:rPr spc="0"/>
              <a:t>can be </a:t>
            </a:r>
            <a:r>
              <a:t>played without </a:t>
            </a:r>
            <a:r>
              <a:rPr spc="0"/>
              <a:t>bibs, </a:t>
            </a:r>
            <a:r>
              <a:t>instead the game </a:t>
            </a:r>
            <a:r>
              <a:rPr spc="0"/>
              <a:t>is </a:t>
            </a:r>
            <a:r>
              <a:t>played with </a:t>
            </a:r>
            <a:r>
              <a:rPr spc="0"/>
              <a:t>a </a:t>
            </a:r>
            <a:r>
              <a:t>closed fist or </a:t>
            </a:r>
            <a:r>
              <a:rPr spc="0"/>
              <a:t>an </a:t>
            </a:r>
            <a:r>
              <a:t>open high </a:t>
            </a:r>
            <a:r>
              <a:rPr spc="0"/>
              <a:t>5,  </a:t>
            </a:r>
            <a:r>
              <a:t>the player </a:t>
            </a:r>
            <a:r>
              <a:rPr spc="0"/>
              <a:t>is </a:t>
            </a:r>
            <a:r>
              <a:t>only allowed </a:t>
            </a:r>
            <a:r>
              <a:rPr spc="0"/>
              <a:t>to tag </a:t>
            </a:r>
            <a:r>
              <a:t>high</a:t>
            </a:r>
            <a:r>
              <a:rPr spc="-34"/>
              <a:t> </a:t>
            </a:r>
            <a:r>
              <a:rPr spc="0"/>
              <a:t>5’s</a:t>
            </a:r>
          </a:p>
        </p:txBody>
      </p:sp>
      <p:sp>
        <p:nvSpPr>
          <p:cNvPr id="166"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7" name="object 25"/>
          <p:cNvSpPr/>
          <p:nvPr/>
        </p:nvSpPr>
        <p:spPr>
          <a:xfrm>
            <a:off x="1169435" y="2385478"/>
            <a:ext cx="4835474" cy="6315674"/>
          </a:xfrm>
          <a:prstGeom prst="rect">
            <a:avLst/>
          </a:prstGeom>
          <a:blipFill>
            <a:blip r:embed="rId5"/>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168" name="object 42"/>
          <p:cNvSpPr/>
          <p:nvPr/>
        </p:nvSpPr>
        <p:spPr>
          <a:xfrm flipH="1">
            <a:off x="699595" y="5912915"/>
            <a:ext cx="4990415" cy="3551308"/>
          </a:xfrm>
          <a:prstGeom prst="rect">
            <a:avLst/>
          </a:prstGeom>
          <a:blipFill>
            <a:blip r:embed="rId6"/>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grpSp>
        <p:nvGrpSpPr>
          <p:cNvPr id="177" name="object 43"/>
          <p:cNvGrpSpPr/>
          <p:nvPr/>
        </p:nvGrpSpPr>
        <p:grpSpPr>
          <a:xfrm>
            <a:off x="2854029" y="5913308"/>
            <a:ext cx="76200" cy="288468"/>
            <a:chOff x="0" y="0"/>
            <a:chExt cx="76198" cy="288467"/>
          </a:xfrm>
        </p:grpSpPr>
        <p:sp>
          <p:nvSpPr>
            <p:cNvPr id="169" name="Square"/>
            <p:cNvSpPr/>
            <p:nvPr/>
          </p:nvSpPr>
          <p:spPr>
            <a:xfrm>
              <a:off x="25311" y="0"/>
              <a:ext cx="25413" cy="25412"/>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70" name="Square"/>
            <p:cNvSpPr/>
            <p:nvPr/>
          </p:nvSpPr>
          <p:spPr>
            <a:xfrm>
              <a:off x="25335" y="50800"/>
              <a:ext cx="25415" cy="25412"/>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71" name="Square"/>
            <p:cNvSpPr/>
            <p:nvPr/>
          </p:nvSpPr>
          <p:spPr>
            <a:xfrm>
              <a:off x="25348" y="101600"/>
              <a:ext cx="25413" cy="25412"/>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72" name="Square"/>
            <p:cNvSpPr/>
            <p:nvPr/>
          </p:nvSpPr>
          <p:spPr>
            <a:xfrm>
              <a:off x="25373" y="152400"/>
              <a:ext cx="25415" cy="25412"/>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73" name="Shape"/>
            <p:cNvSpPr/>
            <p:nvPr/>
          </p:nvSpPr>
          <p:spPr>
            <a:xfrm>
              <a:off x="0" y="212267"/>
              <a:ext cx="69843" cy="76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55" y="0"/>
                  </a:moveTo>
                  <a:lnTo>
                    <a:pt x="0" y="4"/>
                  </a:lnTo>
                  <a:lnTo>
                    <a:pt x="11791" y="21600"/>
                  </a:lnTo>
                  <a:lnTo>
                    <a:pt x="21600" y="3600"/>
                  </a:lnTo>
                  <a:lnTo>
                    <a:pt x="7855" y="3600"/>
                  </a:lnTo>
                  <a:lnTo>
                    <a:pt x="785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74" name="Shape"/>
            <p:cNvSpPr/>
            <p:nvPr/>
          </p:nvSpPr>
          <p:spPr>
            <a:xfrm>
              <a:off x="25398" y="212242"/>
              <a:ext cx="50801" cy="12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22"/>
                  </a:lnTo>
                  <a:lnTo>
                    <a:pt x="10800" y="21580"/>
                  </a:lnTo>
                  <a:lnTo>
                    <a:pt x="0" y="21600"/>
                  </a:lnTo>
                  <a:lnTo>
                    <a:pt x="18900" y="2158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75" name="Rectangle"/>
            <p:cNvSpPr/>
            <p:nvPr/>
          </p:nvSpPr>
          <p:spPr>
            <a:xfrm>
              <a:off x="25398" y="201383"/>
              <a:ext cx="25401" cy="12701"/>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76" name="Rectangle"/>
            <p:cNvSpPr/>
            <p:nvPr/>
          </p:nvSpPr>
          <p:spPr>
            <a:xfrm>
              <a:off x="25398" y="212254"/>
              <a:ext cx="25401" cy="12713"/>
            </a:xfrm>
            <a:prstGeom prst="rect">
              <a:avLst/>
            </a:prstGeom>
            <a:no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grpSp>
      <p:pic>
        <p:nvPicPr>
          <p:cNvPr id="178" name="20.png" descr="20.png"/>
          <p:cNvPicPr>
            <a:picLocks noChangeAspect="1"/>
          </p:cNvPicPr>
          <p:nvPr/>
        </p:nvPicPr>
        <p:blipFill>
          <a:blip r:embed="rId7">
            <a:extLst/>
          </a:blip>
          <a:stretch>
            <a:fillRect/>
          </a:stretch>
        </p:blipFill>
        <p:spPr>
          <a:xfrm>
            <a:off x="1031773" y="2462068"/>
            <a:ext cx="846358" cy="853441"/>
          </a:xfrm>
          <a:prstGeom prst="rect">
            <a:avLst/>
          </a:prstGeom>
          <a:ln w="12700">
            <a:miter lim="400000"/>
          </a:ln>
        </p:spPr>
      </p:pic>
      <p:pic>
        <p:nvPicPr>
          <p:cNvPr id="179" name="20.png" descr="20.png"/>
          <p:cNvPicPr>
            <a:picLocks noChangeAspect="1"/>
          </p:cNvPicPr>
          <p:nvPr/>
        </p:nvPicPr>
        <p:blipFill>
          <a:blip r:embed="rId7">
            <a:extLst/>
          </a:blip>
          <a:stretch>
            <a:fillRect/>
          </a:stretch>
        </p:blipFill>
        <p:spPr>
          <a:xfrm>
            <a:off x="5263267" y="2259695"/>
            <a:ext cx="846359" cy="853441"/>
          </a:xfrm>
          <a:prstGeom prst="rect">
            <a:avLst/>
          </a:prstGeom>
          <a:ln w="12700">
            <a:miter lim="400000"/>
          </a:ln>
        </p:spPr>
      </p:pic>
      <p:grpSp>
        <p:nvGrpSpPr>
          <p:cNvPr id="187" name="object 38"/>
          <p:cNvGrpSpPr/>
          <p:nvPr/>
        </p:nvGrpSpPr>
        <p:grpSpPr>
          <a:xfrm>
            <a:off x="5451835" y="3493836"/>
            <a:ext cx="502300" cy="1879601"/>
            <a:chOff x="0" y="0"/>
            <a:chExt cx="502298" cy="1879600"/>
          </a:xfrm>
        </p:grpSpPr>
        <p:sp>
          <p:nvSpPr>
            <p:cNvPr id="180" name="Square"/>
            <p:cNvSpPr/>
            <p:nvPr/>
          </p:nvSpPr>
          <p:spPr>
            <a:xfrm>
              <a:off x="167432" y="0"/>
              <a:ext cx="167434" cy="167433"/>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81" name="Square"/>
            <p:cNvSpPr/>
            <p:nvPr/>
          </p:nvSpPr>
          <p:spPr>
            <a:xfrm>
              <a:off x="167432" y="334865"/>
              <a:ext cx="167434" cy="16743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82" name="Square"/>
            <p:cNvSpPr/>
            <p:nvPr/>
          </p:nvSpPr>
          <p:spPr>
            <a:xfrm>
              <a:off x="167432" y="669731"/>
              <a:ext cx="167434" cy="16743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83" name="Square"/>
            <p:cNvSpPr/>
            <p:nvPr/>
          </p:nvSpPr>
          <p:spPr>
            <a:xfrm>
              <a:off x="167432" y="1004597"/>
              <a:ext cx="167434" cy="16743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84" name="Shape"/>
            <p:cNvSpPr/>
            <p:nvPr/>
          </p:nvSpPr>
          <p:spPr>
            <a:xfrm>
              <a:off x="0" y="1377301"/>
              <a:ext cx="460441" cy="502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55" y="0"/>
                  </a:moveTo>
                  <a:lnTo>
                    <a:pt x="0" y="0"/>
                  </a:lnTo>
                  <a:lnTo>
                    <a:pt x="11782" y="21600"/>
                  </a:lnTo>
                  <a:lnTo>
                    <a:pt x="21600" y="3600"/>
                  </a:lnTo>
                  <a:lnTo>
                    <a:pt x="7855" y="3600"/>
                  </a:lnTo>
                  <a:lnTo>
                    <a:pt x="785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85" name="Rectangle"/>
            <p:cNvSpPr/>
            <p:nvPr/>
          </p:nvSpPr>
          <p:spPr>
            <a:xfrm>
              <a:off x="167432" y="1339463"/>
              <a:ext cx="167434" cy="121555"/>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186" name="Shape"/>
            <p:cNvSpPr/>
            <p:nvPr/>
          </p:nvSpPr>
          <p:spPr>
            <a:xfrm>
              <a:off x="334865" y="1377301"/>
              <a:ext cx="167434" cy="837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620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grpSp>
      <p:sp>
        <p:nvSpPr>
          <p:cNvPr id="188" name="FOCUS: CO-ORDINATION"/>
          <p:cNvSpPr/>
          <p:nvPr/>
        </p:nvSpPr>
        <p:spPr>
          <a:xfrm>
            <a:off x="7003445" y="8694225"/>
            <a:ext cx="3773865" cy="434341"/>
          </a:xfrm>
          <a:prstGeom prst="roundRect">
            <a:avLst>
              <a:gd name="adj" fmla="val 43860"/>
            </a:avLst>
          </a:prstGeom>
          <a:solidFill>
            <a:srgbClr val="C4940E"/>
          </a:solidFill>
          <a:ln w="127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FOCUS: CO-ORDINATION</a:t>
            </a:r>
          </a:p>
        </p:txBody>
      </p:sp>
      <p:sp>
        <p:nvSpPr>
          <p:cNvPr id="189" name="Group"/>
          <p:cNvSpPr/>
          <p:nvPr/>
        </p:nvSpPr>
        <p:spPr>
          <a:xfrm>
            <a:off x="11639057" y="623244"/>
            <a:ext cx="812616" cy="866141"/>
          </a:xfrm>
          <a:prstGeom prst="ellipse">
            <a:avLst/>
          </a:prstGeom>
          <a:solidFill>
            <a:srgbClr val="001382"/>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3300">
                <a:solidFill>
                  <a:srgbClr val="FFFFFF"/>
                </a:solidFill>
                <a:latin typeface="Chelsea Basis Chiselled"/>
                <a:ea typeface="Chelsea Basis Chiselled"/>
                <a:cs typeface="Chelsea Basis Chiselled"/>
                <a:sym typeface="Chelsea Basis Chiselled"/>
              </a:defRPr>
            </a:lvl1pPr>
          </a:lstStyle>
          <a:p>
            <a:pPr/>
            <a:r>
              <a:t>2</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pic>
        <p:nvPicPr>
          <p:cNvPr id="192" name="Picture 8" descr="Picture 8"/>
          <p:cNvPicPr>
            <a:picLocks noChangeAspect="1"/>
          </p:cNvPicPr>
          <p:nvPr/>
        </p:nvPicPr>
        <p:blipFill>
          <a:blip r:embed="rId3">
            <a:extLst/>
          </a:blip>
          <a:stretch>
            <a:fillRect/>
          </a:stretch>
        </p:blipFill>
        <p:spPr>
          <a:xfrm>
            <a:off x="652317" y="507238"/>
            <a:ext cx="1224749" cy="1237886"/>
          </a:xfrm>
          <a:prstGeom prst="rect">
            <a:avLst/>
          </a:prstGeom>
          <a:ln w="12700">
            <a:miter lim="400000"/>
          </a:ln>
        </p:spPr>
      </p:pic>
      <p:sp>
        <p:nvSpPr>
          <p:cNvPr id="193" name="INTERNATIONAL…"/>
          <p:cNvSpPr txBox="1"/>
          <p:nvPr/>
        </p:nvSpPr>
        <p:spPr>
          <a:xfrm>
            <a:off x="2019402" y="699445"/>
            <a:ext cx="2793684"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0" sz="2500">
                <a:solidFill>
                  <a:srgbClr val="001382"/>
                </a:solidFill>
                <a:latin typeface="Chelsea Basis Bold"/>
                <a:ea typeface="Chelsea Basis Bold"/>
                <a:cs typeface="Chelsea Basis Bold"/>
                <a:sym typeface="Chelsea Basis Bold"/>
              </a:defRPr>
            </a:pPr>
            <a:r>
              <a:t>INTERNATIONAL </a:t>
            </a:r>
          </a:p>
          <a:p>
            <a:pPr algn="l" defTabSz="457200">
              <a:defRPr b="0" sz="2500">
                <a:solidFill>
                  <a:srgbClr val="001382"/>
                </a:solidFill>
                <a:latin typeface="Chelsea Basis Bold"/>
                <a:ea typeface="Chelsea Basis Bold"/>
                <a:cs typeface="Chelsea Basis Bold"/>
                <a:sym typeface="Chelsea Basis Bold"/>
              </a:defRPr>
            </a:pPr>
            <a:r>
              <a:t>DEVELOPMENT</a:t>
            </a:r>
          </a:p>
        </p:txBody>
      </p:sp>
      <p:sp>
        <p:nvSpPr>
          <p:cNvPr id="194" name="cone catcher"/>
          <p:cNvSpPr/>
          <p:nvPr/>
        </p:nvSpPr>
        <p:spPr>
          <a:xfrm>
            <a:off x="6886290" y="635945"/>
            <a:ext cx="5659577" cy="840740"/>
          </a:xfrm>
          <a:prstGeom prst="roundRect">
            <a:avLst>
              <a:gd name="adj" fmla="val 22659"/>
            </a:avLst>
          </a:prstGeom>
          <a:solidFill>
            <a:srgbClr val="FFFFFF"/>
          </a:solidFill>
          <a:ln w="254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p>
            <a:pPr algn="l">
              <a:defRPr b="0" sz="3000">
                <a:solidFill>
                  <a:srgbClr val="C4940E"/>
                </a:solidFill>
                <a:latin typeface="Chelsea Basis Chiselled"/>
                <a:ea typeface="Chelsea Basis Chiselled"/>
                <a:cs typeface="Chelsea Basis Chiselled"/>
                <a:sym typeface="Chelsea Basis Chiselled"/>
              </a:defRPr>
            </a:pPr>
            <a:r>
              <a:t> </a:t>
            </a:r>
            <a:r>
              <a:rPr>
                <a:solidFill>
                  <a:srgbClr val="001382"/>
                </a:solidFill>
              </a:rPr>
              <a:t>cone catcher</a:t>
            </a:r>
          </a:p>
        </p:txBody>
      </p:sp>
      <p:sp>
        <p:nvSpPr>
          <p:cNvPr id="195" name="Rounded Rectangle"/>
          <p:cNvSpPr/>
          <p:nvPr/>
        </p:nvSpPr>
        <p:spPr>
          <a:xfrm>
            <a:off x="6886290" y="1561877"/>
            <a:ext cx="5659577" cy="7684230"/>
          </a:xfrm>
          <a:prstGeom prst="roundRect">
            <a:avLst>
              <a:gd name="adj" fmla="val 3903"/>
            </a:avLst>
          </a:prstGeom>
          <a:solidFill>
            <a:srgbClr val="FFFFFF"/>
          </a:solidFill>
          <a:ln w="25400">
            <a:solidFill>
              <a:srgbClr val="C4940E"/>
            </a:solidFill>
            <a:miter/>
          </a:ln>
        </p:spPr>
        <p:txBody>
          <a:bodyPr lIns="50800" tIns="50800" rIns="50800" bIns="50800" anchor="ctr"/>
          <a:lstStyle/>
          <a:p>
            <a:pPr marL="254634" indent="-171450" algn="l" defTabSz="914400">
              <a:buSzPct val="100000"/>
              <a:buFont typeface="Arial"/>
              <a:buChar char="•"/>
              <a:tabLst>
                <a:tab pos="254000" algn="l"/>
              </a:tabLst>
              <a:defRPr b="0" spc="-4" sz="1000">
                <a:solidFill>
                  <a:srgbClr val="FFFFFF"/>
                </a:solidFill>
                <a:latin typeface="Chelsea Basis Light"/>
                <a:ea typeface="Chelsea Basis Light"/>
                <a:cs typeface="Chelsea Basis Light"/>
                <a:sym typeface="Chelsea Basis Light"/>
              </a:defRPr>
            </a:pPr>
          </a:p>
        </p:txBody>
      </p:sp>
      <p:sp>
        <p:nvSpPr>
          <p:cNvPr id="196" name="Text"/>
          <p:cNvSpPr txBox="1"/>
          <p:nvPr/>
        </p:nvSpPr>
        <p:spPr>
          <a:xfrm>
            <a:off x="2623241" y="2146688"/>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197" name="Text"/>
          <p:cNvSpPr txBox="1"/>
          <p:nvPr/>
        </p:nvSpPr>
        <p:spPr>
          <a:xfrm>
            <a:off x="5784850" y="314959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sp>
        <p:nvSpPr>
          <p:cNvPr id="198" name="HOW TO PLAY…"/>
          <p:cNvSpPr/>
          <p:nvPr/>
        </p:nvSpPr>
        <p:spPr>
          <a:xfrm>
            <a:off x="6974848" y="1649279"/>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 HOW TO PLAY…</a:t>
            </a:r>
          </a:p>
        </p:txBody>
      </p:sp>
      <p:sp>
        <p:nvSpPr>
          <p:cNvPr id="199" name="CHALLENGE YOURSELF MORE…"/>
          <p:cNvSpPr/>
          <p:nvPr/>
        </p:nvSpPr>
        <p:spPr>
          <a:xfrm>
            <a:off x="6974848" y="5418492"/>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CHALLENGE YOURSELF MORE…</a:t>
            </a:r>
          </a:p>
        </p:txBody>
      </p:sp>
      <p:sp>
        <p:nvSpPr>
          <p:cNvPr id="200" name="Players work in pairs or small groups…"/>
          <p:cNvSpPr txBox="1"/>
          <p:nvPr/>
        </p:nvSpPr>
        <p:spPr>
          <a:xfrm>
            <a:off x="7153295" y="2333163"/>
            <a:ext cx="5125568"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91703" indent="-291703"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Players work </a:t>
            </a:r>
            <a:r>
              <a:rPr spc="0"/>
              <a:t>in pairs </a:t>
            </a:r>
            <a:r>
              <a:t>or small</a:t>
            </a:r>
            <a:r>
              <a:rPr spc="0"/>
              <a:t> </a:t>
            </a:r>
            <a:r>
              <a:t>groups</a:t>
            </a:r>
          </a:p>
          <a:p>
            <a:pPr marL="291703" indent="-291703" algn="l" defTabSz="914400">
              <a:buSzPct val="50000"/>
              <a:buBlip>
                <a:blip r:embed="rId4"/>
              </a:buBlip>
              <a:tabLst>
                <a:tab pos="241300" algn="l"/>
              </a:tabLst>
              <a:defRPr b="0" spc="-8" sz="1700">
                <a:latin typeface="Chelsea Basis Light"/>
                <a:ea typeface="Chelsea Basis Light"/>
                <a:cs typeface="Chelsea Basis Light"/>
                <a:sym typeface="Chelsea Basis Light"/>
              </a:defRPr>
            </a:pPr>
          </a:p>
          <a:p>
            <a:pPr marL="291703" marR="266065" indent="-291703"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The </a:t>
            </a:r>
            <a:r>
              <a:rPr spc="0"/>
              <a:t>aim is </a:t>
            </a:r>
            <a:r>
              <a:t>for one player </a:t>
            </a:r>
            <a:r>
              <a:rPr spc="0"/>
              <a:t>to </a:t>
            </a:r>
            <a:r>
              <a:t>half volley the </a:t>
            </a:r>
            <a:r>
              <a:rPr spc="0"/>
              <a:t>ball </a:t>
            </a:r>
            <a:r>
              <a:t>or volley the </a:t>
            </a:r>
            <a:r>
              <a:rPr spc="0"/>
              <a:t>ball </a:t>
            </a:r>
            <a:r>
              <a:t>from their </a:t>
            </a:r>
            <a:r>
              <a:rPr spc="0"/>
              <a:t>hands </a:t>
            </a:r>
            <a:r>
              <a:t>towards their partner  who catches </a:t>
            </a:r>
            <a:r>
              <a:rPr spc="0"/>
              <a:t>it inside </a:t>
            </a:r>
            <a:r>
              <a:t>their</a:t>
            </a:r>
            <a:r>
              <a:rPr spc="-34"/>
              <a:t> </a:t>
            </a:r>
            <a:r>
              <a:t>cone</a:t>
            </a:r>
          </a:p>
        </p:txBody>
      </p:sp>
      <p:sp>
        <p:nvSpPr>
          <p:cNvPr id="201" name="Points system…"/>
          <p:cNvSpPr txBox="1"/>
          <p:nvPr/>
        </p:nvSpPr>
        <p:spPr>
          <a:xfrm>
            <a:off x="7273324" y="6079728"/>
            <a:ext cx="4990414"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38906" indent="-138906"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  Points</a:t>
            </a:r>
            <a:r>
              <a:rPr spc="-17"/>
              <a:t> </a:t>
            </a:r>
            <a:r>
              <a:t>system</a:t>
            </a:r>
          </a:p>
          <a:p>
            <a:pPr marL="138906" indent="-138906" algn="l" defTabSz="914400">
              <a:buSzPct val="50000"/>
              <a:buBlip>
                <a:blip r:embed="rId4"/>
              </a:buBlip>
              <a:tabLst>
                <a:tab pos="241300" algn="l"/>
              </a:tabLst>
              <a:defRPr b="0" spc="-8" sz="1700">
                <a:latin typeface="Chelsea Basis Light"/>
                <a:ea typeface="Chelsea Basis Light"/>
                <a:cs typeface="Chelsea Basis Light"/>
                <a:sym typeface="Chelsea Basis Light"/>
              </a:defRPr>
            </a:pPr>
          </a:p>
          <a:p>
            <a:pPr marL="138906" indent="-138906"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  Distance</a:t>
            </a:r>
            <a:r>
              <a:rPr spc="-25"/>
              <a:t> </a:t>
            </a:r>
            <a:r>
              <a:t>challenges</a:t>
            </a:r>
          </a:p>
          <a:p>
            <a:pPr marL="138906" indent="-138906" algn="l" defTabSz="914400">
              <a:buSzPct val="50000"/>
              <a:buBlip>
                <a:blip r:embed="rId4"/>
              </a:buBlip>
              <a:tabLst>
                <a:tab pos="241300" algn="l"/>
              </a:tabLst>
              <a:defRPr b="0" spc="-8" sz="1700">
                <a:latin typeface="Chelsea Basis Light"/>
                <a:ea typeface="Chelsea Basis Light"/>
                <a:cs typeface="Chelsea Basis Light"/>
                <a:sym typeface="Chelsea Basis Light"/>
              </a:defRPr>
            </a:pPr>
          </a:p>
          <a:p>
            <a:pPr marL="138906" indent="-138906"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  Kicking</a:t>
            </a:r>
            <a:r>
              <a:rPr spc="-17"/>
              <a:t> </a:t>
            </a:r>
            <a:r>
              <a:t>challenges</a:t>
            </a:r>
          </a:p>
          <a:p>
            <a:pPr marL="138906" indent="-138906" algn="l" defTabSz="914400">
              <a:buSzPct val="50000"/>
              <a:buBlip>
                <a:blip r:embed="rId4"/>
              </a:buBlip>
              <a:tabLst>
                <a:tab pos="241300" algn="l"/>
              </a:tabLst>
              <a:defRPr b="0" spc="-8" sz="1700">
                <a:latin typeface="Chelsea Basis Light"/>
                <a:ea typeface="Chelsea Basis Light"/>
                <a:cs typeface="Chelsea Basis Light"/>
                <a:sym typeface="Chelsea Basis Light"/>
              </a:defRPr>
            </a:pPr>
          </a:p>
          <a:p>
            <a:pPr marL="138906" indent="-138906" algn="l" defTabSz="914400">
              <a:buSzPct val="50000"/>
              <a:buBlip>
                <a:blip r:embed="rId4"/>
              </a:buBlip>
              <a:tabLst>
                <a:tab pos="241300" algn="l"/>
              </a:tabLst>
              <a:defRPr b="0" sz="1700">
                <a:latin typeface="Chelsea Basis Light"/>
                <a:ea typeface="Chelsea Basis Light"/>
                <a:cs typeface="Chelsea Basis Light"/>
                <a:sym typeface="Chelsea Basis Light"/>
              </a:defRPr>
            </a:pPr>
            <a:r>
              <a:t>  Only catch in </a:t>
            </a:r>
            <a:r>
              <a:rPr spc="-8"/>
              <a:t>one</a:t>
            </a:r>
            <a:r>
              <a:rPr spc="-42"/>
              <a:t> </a:t>
            </a:r>
            <a:r>
              <a:rPr spc="-8"/>
              <a:t>hand</a:t>
            </a:r>
            <a:endParaRPr spc="-8"/>
          </a:p>
          <a:p>
            <a:pPr marL="138906" indent="-138906" algn="l" defTabSz="914400">
              <a:buSzPct val="50000"/>
              <a:buBlip>
                <a:blip r:embed="rId4"/>
              </a:buBlip>
              <a:tabLst>
                <a:tab pos="241300" algn="l"/>
              </a:tabLst>
              <a:defRPr b="0" sz="1700">
                <a:latin typeface="Chelsea Basis Light"/>
                <a:ea typeface="Chelsea Basis Light"/>
                <a:cs typeface="Chelsea Basis Light"/>
                <a:sym typeface="Chelsea Basis Light"/>
              </a:defRPr>
            </a:pPr>
          </a:p>
          <a:p>
            <a:pPr marL="138906" indent="-138906"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  Catcher must move or stand </a:t>
            </a:r>
            <a:r>
              <a:rPr spc="0"/>
              <a:t>a </a:t>
            </a:r>
            <a:r>
              <a:t>particular</a:t>
            </a:r>
            <a:r>
              <a:rPr spc="34"/>
              <a:t> </a:t>
            </a:r>
            <a:r>
              <a:t>way</a:t>
            </a:r>
          </a:p>
        </p:txBody>
      </p:sp>
      <p:sp>
        <p:nvSpPr>
          <p:cNvPr id="202"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211" name="object 43"/>
          <p:cNvGrpSpPr/>
          <p:nvPr/>
        </p:nvGrpSpPr>
        <p:grpSpPr>
          <a:xfrm>
            <a:off x="2854029" y="5913308"/>
            <a:ext cx="76200" cy="288468"/>
            <a:chOff x="0" y="0"/>
            <a:chExt cx="76198" cy="288467"/>
          </a:xfrm>
        </p:grpSpPr>
        <p:sp>
          <p:nvSpPr>
            <p:cNvPr id="203" name="Square"/>
            <p:cNvSpPr/>
            <p:nvPr/>
          </p:nvSpPr>
          <p:spPr>
            <a:xfrm>
              <a:off x="25311" y="0"/>
              <a:ext cx="25413" cy="25412"/>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04" name="Square"/>
            <p:cNvSpPr/>
            <p:nvPr/>
          </p:nvSpPr>
          <p:spPr>
            <a:xfrm>
              <a:off x="25335" y="50800"/>
              <a:ext cx="25415" cy="25412"/>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05" name="Square"/>
            <p:cNvSpPr/>
            <p:nvPr/>
          </p:nvSpPr>
          <p:spPr>
            <a:xfrm>
              <a:off x="25348" y="101600"/>
              <a:ext cx="25413" cy="25412"/>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06" name="Square"/>
            <p:cNvSpPr/>
            <p:nvPr/>
          </p:nvSpPr>
          <p:spPr>
            <a:xfrm>
              <a:off x="25373" y="152400"/>
              <a:ext cx="25415" cy="25412"/>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07" name="Shape"/>
            <p:cNvSpPr/>
            <p:nvPr/>
          </p:nvSpPr>
          <p:spPr>
            <a:xfrm>
              <a:off x="0" y="212267"/>
              <a:ext cx="69843" cy="76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55" y="0"/>
                  </a:moveTo>
                  <a:lnTo>
                    <a:pt x="0" y="4"/>
                  </a:lnTo>
                  <a:lnTo>
                    <a:pt x="11791" y="21600"/>
                  </a:lnTo>
                  <a:lnTo>
                    <a:pt x="21600" y="3600"/>
                  </a:lnTo>
                  <a:lnTo>
                    <a:pt x="7855" y="3600"/>
                  </a:lnTo>
                  <a:lnTo>
                    <a:pt x="785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08" name="Shape"/>
            <p:cNvSpPr/>
            <p:nvPr/>
          </p:nvSpPr>
          <p:spPr>
            <a:xfrm>
              <a:off x="25398" y="212242"/>
              <a:ext cx="50801" cy="12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22"/>
                  </a:lnTo>
                  <a:lnTo>
                    <a:pt x="10800" y="21580"/>
                  </a:lnTo>
                  <a:lnTo>
                    <a:pt x="0" y="21600"/>
                  </a:lnTo>
                  <a:lnTo>
                    <a:pt x="18900" y="2158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09" name="Rectangle"/>
            <p:cNvSpPr/>
            <p:nvPr/>
          </p:nvSpPr>
          <p:spPr>
            <a:xfrm>
              <a:off x="25398" y="201383"/>
              <a:ext cx="25401" cy="12701"/>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10" name="Rectangle"/>
            <p:cNvSpPr/>
            <p:nvPr/>
          </p:nvSpPr>
          <p:spPr>
            <a:xfrm>
              <a:off x="25398" y="212254"/>
              <a:ext cx="25401" cy="12713"/>
            </a:xfrm>
            <a:prstGeom prst="rect">
              <a:avLst/>
            </a:prstGeom>
            <a:no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grpSp>
      <p:sp>
        <p:nvSpPr>
          <p:cNvPr id="212" name="FOCUS: CO-ORDINATION"/>
          <p:cNvSpPr/>
          <p:nvPr/>
        </p:nvSpPr>
        <p:spPr>
          <a:xfrm>
            <a:off x="7003445" y="8694225"/>
            <a:ext cx="3773865" cy="434341"/>
          </a:xfrm>
          <a:prstGeom prst="roundRect">
            <a:avLst>
              <a:gd name="adj" fmla="val 43860"/>
            </a:avLst>
          </a:prstGeom>
          <a:solidFill>
            <a:srgbClr val="C4940E"/>
          </a:solidFill>
          <a:ln w="127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FOCUS: CO-ORDINATION</a:t>
            </a:r>
          </a:p>
        </p:txBody>
      </p:sp>
      <p:sp>
        <p:nvSpPr>
          <p:cNvPr id="213" name="object 27"/>
          <p:cNvSpPr/>
          <p:nvPr/>
        </p:nvSpPr>
        <p:spPr>
          <a:xfrm>
            <a:off x="511630" y="6166779"/>
            <a:ext cx="3009924" cy="3217154"/>
          </a:xfrm>
          <a:prstGeom prst="rect">
            <a:avLst/>
          </a:prstGeom>
          <a:blipFill>
            <a:blip r:embed="rId5"/>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214" name="object 24"/>
          <p:cNvSpPr/>
          <p:nvPr/>
        </p:nvSpPr>
        <p:spPr>
          <a:xfrm>
            <a:off x="2437133" y="8471066"/>
            <a:ext cx="225552" cy="320040"/>
          </a:xfrm>
          <a:prstGeom prst="rect">
            <a:avLst/>
          </a:prstGeom>
          <a:blipFill>
            <a:blip r:embed="rId6"/>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215" name="object 26"/>
          <p:cNvSpPr/>
          <p:nvPr/>
        </p:nvSpPr>
        <p:spPr>
          <a:xfrm>
            <a:off x="2967431" y="2303255"/>
            <a:ext cx="4268691" cy="4695445"/>
          </a:xfrm>
          <a:prstGeom prst="rect">
            <a:avLst/>
          </a:prstGeom>
          <a:blipFill>
            <a:blip r:embed="rId7"/>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grpSp>
        <p:nvGrpSpPr>
          <p:cNvPr id="247" name="object 28"/>
          <p:cNvGrpSpPr/>
          <p:nvPr/>
        </p:nvGrpSpPr>
        <p:grpSpPr>
          <a:xfrm rot="18021903">
            <a:off x="1585657" y="5129426"/>
            <a:ext cx="3280592" cy="2042587"/>
            <a:chOff x="0" y="0"/>
            <a:chExt cx="3280590" cy="2042586"/>
          </a:xfrm>
        </p:grpSpPr>
        <p:sp>
          <p:nvSpPr>
            <p:cNvPr id="216" name="Shape"/>
            <p:cNvSpPr/>
            <p:nvPr/>
          </p:nvSpPr>
          <p:spPr>
            <a:xfrm>
              <a:off x="-1" y="1918938"/>
              <a:ext cx="78606" cy="1236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45" y="0"/>
                  </a:moveTo>
                  <a:lnTo>
                    <a:pt x="0" y="19157"/>
                  </a:lnTo>
                  <a:lnTo>
                    <a:pt x="10040" y="21600"/>
                  </a:lnTo>
                  <a:lnTo>
                    <a:pt x="21600" y="2444"/>
                  </a:lnTo>
                  <a:lnTo>
                    <a:pt x="1154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17" name="Shape"/>
            <p:cNvSpPr/>
            <p:nvPr/>
          </p:nvSpPr>
          <p:spPr>
            <a:xfrm>
              <a:off x="56053" y="1772739"/>
              <a:ext cx="78556" cy="123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54" y="0"/>
                  </a:moveTo>
                  <a:lnTo>
                    <a:pt x="0" y="19156"/>
                  </a:lnTo>
                  <a:lnTo>
                    <a:pt x="10046" y="21600"/>
                  </a:lnTo>
                  <a:lnTo>
                    <a:pt x="21600" y="2444"/>
                  </a:lnTo>
                  <a:lnTo>
                    <a:pt x="11554"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18" name="Shape"/>
            <p:cNvSpPr/>
            <p:nvPr/>
          </p:nvSpPr>
          <p:spPr>
            <a:xfrm>
              <a:off x="112058" y="1626857"/>
              <a:ext cx="80122" cy="123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07" y="0"/>
                  </a:moveTo>
                  <a:lnTo>
                    <a:pt x="0" y="19141"/>
                  </a:lnTo>
                  <a:lnTo>
                    <a:pt x="9864" y="21600"/>
                  </a:lnTo>
                  <a:lnTo>
                    <a:pt x="21600" y="2550"/>
                  </a:lnTo>
                  <a:lnTo>
                    <a:pt x="11807"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19" name="Shape"/>
            <p:cNvSpPr/>
            <p:nvPr/>
          </p:nvSpPr>
          <p:spPr>
            <a:xfrm>
              <a:off x="170413" y="1481546"/>
              <a:ext cx="80015" cy="1235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94" y="0"/>
                  </a:moveTo>
                  <a:lnTo>
                    <a:pt x="0" y="19054"/>
                  </a:lnTo>
                  <a:lnTo>
                    <a:pt x="9806" y="21600"/>
                  </a:lnTo>
                  <a:lnTo>
                    <a:pt x="21600" y="2546"/>
                  </a:lnTo>
                  <a:lnTo>
                    <a:pt x="11794"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20" name="Shape"/>
            <p:cNvSpPr/>
            <p:nvPr/>
          </p:nvSpPr>
          <p:spPr>
            <a:xfrm>
              <a:off x="228924" y="1337069"/>
              <a:ext cx="82991" cy="123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67" y="0"/>
                  </a:moveTo>
                  <a:lnTo>
                    <a:pt x="0" y="18847"/>
                  </a:lnTo>
                  <a:lnTo>
                    <a:pt x="9333" y="21600"/>
                  </a:lnTo>
                  <a:lnTo>
                    <a:pt x="21600" y="2753"/>
                  </a:lnTo>
                  <a:lnTo>
                    <a:pt x="12267"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21" name="Shape"/>
            <p:cNvSpPr/>
            <p:nvPr/>
          </p:nvSpPr>
          <p:spPr>
            <a:xfrm>
              <a:off x="291714" y="1193640"/>
              <a:ext cx="82991" cy="123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67" y="0"/>
                  </a:moveTo>
                  <a:lnTo>
                    <a:pt x="0" y="18848"/>
                  </a:lnTo>
                  <a:lnTo>
                    <a:pt x="9333" y="21600"/>
                  </a:lnTo>
                  <a:lnTo>
                    <a:pt x="21600" y="2743"/>
                  </a:lnTo>
                  <a:lnTo>
                    <a:pt x="12267"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22" name="Shape"/>
            <p:cNvSpPr/>
            <p:nvPr/>
          </p:nvSpPr>
          <p:spPr>
            <a:xfrm>
              <a:off x="355236" y="1051461"/>
              <a:ext cx="86122" cy="1228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751" y="0"/>
                  </a:moveTo>
                  <a:lnTo>
                    <a:pt x="0" y="18617"/>
                  </a:lnTo>
                  <a:lnTo>
                    <a:pt x="8849" y="21600"/>
                  </a:lnTo>
                  <a:lnTo>
                    <a:pt x="21600" y="2984"/>
                  </a:lnTo>
                  <a:lnTo>
                    <a:pt x="12751"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23" name="Shape"/>
            <p:cNvSpPr/>
            <p:nvPr/>
          </p:nvSpPr>
          <p:spPr>
            <a:xfrm>
              <a:off x="423923" y="911682"/>
              <a:ext cx="88835" cy="1222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48" y="0"/>
                  </a:moveTo>
                  <a:lnTo>
                    <a:pt x="0" y="18419"/>
                  </a:lnTo>
                  <a:lnTo>
                    <a:pt x="8452" y="21600"/>
                  </a:lnTo>
                  <a:lnTo>
                    <a:pt x="21600" y="3190"/>
                  </a:lnTo>
                  <a:lnTo>
                    <a:pt x="13148"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24" name="Shape"/>
            <p:cNvSpPr/>
            <p:nvPr/>
          </p:nvSpPr>
          <p:spPr>
            <a:xfrm>
              <a:off x="497517" y="774307"/>
              <a:ext cx="91967" cy="121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3" y="0"/>
                  </a:moveTo>
                  <a:lnTo>
                    <a:pt x="12197" y="1951"/>
                  </a:lnTo>
                  <a:lnTo>
                    <a:pt x="0" y="18179"/>
                  </a:lnTo>
                  <a:lnTo>
                    <a:pt x="8005" y="21600"/>
                  </a:lnTo>
                  <a:lnTo>
                    <a:pt x="20191" y="5373"/>
                  </a:lnTo>
                  <a:lnTo>
                    <a:pt x="21600" y="3680"/>
                  </a:lnTo>
                  <a:lnTo>
                    <a:pt x="13803"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25" name="Shape"/>
            <p:cNvSpPr/>
            <p:nvPr/>
          </p:nvSpPr>
          <p:spPr>
            <a:xfrm>
              <a:off x="577063" y="641629"/>
              <a:ext cx="96351" cy="1202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3" y="0"/>
                  </a:moveTo>
                  <a:lnTo>
                    <a:pt x="10110" y="4941"/>
                  </a:lnTo>
                  <a:lnTo>
                    <a:pt x="0" y="17869"/>
                  </a:lnTo>
                  <a:lnTo>
                    <a:pt x="7442" y="21600"/>
                  </a:lnTo>
                  <a:lnTo>
                    <a:pt x="17540" y="8672"/>
                  </a:lnTo>
                  <a:lnTo>
                    <a:pt x="21600" y="4031"/>
                  </a:lnTo>
                  <a:lnTo>
                    <a:pt x="14403"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26" name="Shape"/>
            <p:cNvSpPr/>
            <p:nvPr/>
          </p:nvSpPr>
          <p:spPr>
            <a:xfrm>
              <a:off x="663755" y="514430"/>
              <a:ext cx="101419" cy="1175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075" y="0"/>
                  </a:moveTo>
                  <a:lnTo>
                    <a:pt x="7404" y="8350"/>
                  </a:lnTo>
                  <a:lnTo>
                    <a:pt x="0" y="17477"/>
                  </a:lnTo>
                  <a:lnTo>
                    <a:pt x="6837" y="21600"/>
                  </a:lnTo>
                  <a:lnTo>
                    <a:pt x="14240" y="12472"/>
                  </a:lnTo>
                  <a:lnTo>
                    <a:pt x="21600" y="4468"/>
                  </a:lnTo>
                  <a:lnTo>
                    <a:pt x="1507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27" name="Shape"/>
            <p:cNvSpPr/>
            <p:nvPr/>
          </p:nvSpPr>
          <p:spPr>
            <a:xfrm>
              <a:off x="758856" y="394538"/>
              <a:ext cx="107210" cy="113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774" y="0"/>
                  </a:moveTo>
                  <a:lnTo>
                    <a:pt x="4059" y="12130"/>
                  </a:lnTo>
                  <a:lnTo>
                    <a:pt x="0" y="16974"/>
                  </a:lnTo>
                  <a:lnTo>
                    <a:pt x="6173" y="21600"/>
                  </a:lnTo>
                  <a:lnTo>
                    <a:pt x="10243" y="16756"/>
                  </a:lnTo>
                  <a:lnTo>
                    <a:pt x="21600" y="5023"/>
                  </a:lnTo>
                  <a:lnTo>
                    <a:pt x="15774"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28" name="Shape"/>
            <p:cNvSpPr/>
            <p:nvPr/>
          </p:nvSpPr>
          <p:spPr>
            <a:xfrm>
              <a:off x="863977" y="284301"/>
              <a:ext cx="113157" cy="107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99" y="0"/>
                  </a:moveTo>
                  <a:lnTo>
                    <a:pt x="0" y="16211"/>
                  </a:lnTo>
                  <a:lnTo>
                    <a:pt x="5440" y="21600"/>
                  </a:lnTo>
                  <a:lnTo>
                    <a:pt x="21600" y="5735"/>
                  </a:lnTo>
                  <a:lnTo>
                    <a:pt x="16499"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29" name="Shape"/>
            <p:cNvSpPr/>
            <p:nvPr/>
          </p:nvSpPr>
          <p:spPr>
            <a:xfrm>
              <a:off x="982352" y="188160"/>
              <a:ext cx="116971" cy="101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754" y="0"/>
                  </a:moveTo>
                  <a:lnTo>
                    <a:pt x="12289" y="3989"/>
                  </a:lnTo>
                  <a:lnTo>
                    <a:pt x="0" y="15033"/>
                  </a:lnTo>
                  <a:lnTo>
                    <a:pt x="4444" y="21600"/>
                  </a:lnTo>
                  <a:lnTo>
                    <a:pt x="16732" y="10567"/>
                  </a:lnTo>
                  <a:lnTo>
                    <a:pt x="21600" y="7056"/>
                  </a:lnTo>
                  <a:lnTo>
                    <a:pt x="17754"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30" name="Shape"/>
            <p:cNvSpPr/>
            <p:nvPr/>
          </p:nvSpPr>
          <p:spPr>
            <a:xfrm>
              <a:off x="1111586" y="110652"/>
              <a:ext cx="120990" cy="8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94" y="0"/>
                  </a:moveTo>
                  <a:lnTo>
                    <a:pt x="16745" y="1230"/>
                  </a:lnTo>
                  <a:lnTo>
                    <a:pt x="6794" y="7861"/>
                  </a:lnTo>
                  <a:lnTo>
                    <a:pt x="0" y="13625"/>
                  </a:lnTo>
                  <a:lnTo>
                    <a:pt x="3727" y="21600"/>
                  </a:lnTo>
                  <a:lnTo>
                    <a:pt x="10521" y="15835"/>
                  </a:lnTo>
                  <a:lnTo>
                    <a:pt x="19830" y="9682"/>
                  </a:lnTo>
                  <a:lnTo>
                    <a:pt x="21600" y="8791"/>
                  </a:lnTo>
                  <a:lnTo>
                    <a:pt x="19094"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31" name="Shape"/>
            <p:cNvSpPr/>
            <p:nvPr/>
          </p:nvSpPr>
          <p:spPr>
            <a:xfrm>
              <a:off x="1255072" y="63517"/>
              <a:ext cx="124224" cy="696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66" y="0"/>
                  </a:moveTo>
                  <a:lnTo>
                    <a:pt x="13459" y="2737"/>
                  </a:lnTo>
                  <a:lnTo>
                    <a:pt x="1987" y="8890"/>
                  </a:lnTo>
                  <a:lnTo>
                    <a:pt x="0" y="10266"/>
                  </a:lnTo>
                  <a:lnTo>
                    <a:pt x="2441" y="21600"/>
                  </a:lnTo>
                  <a:lnTo>
                    <a:pt x="4428" y="20240"/>
                  </a:lnTo>
                  <a:lnTo>
                    <a:pt x="15410" y="14379"/>
                  </a:lnTo>
                  <a:lnTo>
                    <a:pt x="21600" y="11820"/>
                  </a:lnTo>
                  <a:lnTo>
                    <a:pt x="20066"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32" name="Shape"/>
            <p:cNvSpPr/>
            <p:nvPr/>
          </p:nvSpPr>
          <p:spPr>
            <a:xfrm>
              <a:off x="1410139" y="37161"/>
              <a:ext cx="122034" cy="563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56" y="0"/>
                  </a:moveTo>
                  <a:lnTo>
                    <a:pt x="0" y="6780"/>
                  </a:lnTo>
                  <a:lnTo>
                    <a:pt x="1045" y="21600"/>
                  </a:lnTo>
                  <a:lnTo>
                    <a:pt x="21600" y="14820"/>
                  </a:lnTo>
                  <a:lnTo>
                    <a:pt x="20556"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33" name="Shape"/>
            <p:cNvSpPr/>
            <p:nvPr/>
          </p:nvSpPr>
          <p:spPr>
            <a:xfrm>
              <a:off x="1566567" y="21058"/>
              <a:ext cx="119999" cy="52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83" y="0"/>
                  </a:moveTo>
                  <a:lnTo>
                    <a:pt x="0" y="3864"/>
                  </a:lnTo>
                  <a:lnTo>
                    <a:pt x="517" y="21600"/>
                  </a:lnTo>
                  <a:lnTo>
                    <a:pt x="21600" y="17736"/>
                  </a:lnTo>
                  <a:lnTo>
                    <a:pt x="21083"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34" name="Shape"/>
            <p:cNvSpPr/>
            <p:nvPr/>
          </p:nvSpPr>
          <p:spPr>
            <a:xfrm>
              <a:off x="1723936" y="13361"/>
              <a:ext cx="117961" cy="52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95" y="0"/>
                  </a:moveTo>
                  <a:lnTo>
                    <a:pt x="0" y="857"/>
                  </a:lnTo>
                  <a:lnTo>
                    <a:pt x="96" y="21600"/>
                  </a:lnTo>
                  <a:lnTo>
                    <a:pt x="21600" y="20769"/>
                  </a:lnTo>
                  <a:lnTo>
                    <a:pt x="2149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35" name="Triangle"/>
            <p:cNvSpPr/>
            <p:nvPr/>
          </p:nvSpPr>
          <p:spPr>
            <a:xfrm>
              <a:off x="1893100" y="33141"/>
              <a:ext cx="104497" cy="52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21578"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36" name="Shape"/>
            <p:cNvSpPr/>
            <p:nvPr/>
          </p:nvSpPr>
          <p:spPr>
            <a:xfrm>
              <a:off x="1880467" y="11978"/>
              <a:ext cx="118273" cy="52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12" y="0"/>
                  </a:moveTo>
                  <a:lnTo>
                    <a:pt x="0" y="86"/>
                  </a:lnTo>
                  <a:lnTo>
                    <a:pt x="95" y="21600"/>
                  </a:lnTo>
                  <a:lnTo>
                    <a:pt x="2307" y="21514"/>
                  </a:lnTo>
                  <a:lnTo>
                    <a:pt x="21391" y="21514"/>
                  </a:lnTo>
                  <a:lnTo>
                    <a:pt x="21600" y="1863"/>
                  </a:lnTo>
                  <a:lnTo>
                    <a:pt x="2212"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37" name="Shape"/>
            <p:cNvSpPr/>
            <p:nvPr/>
          </p:nvSpPr>
          <p:spPr>
            <a:xfrm>
              <a:off x="2036635" y="19936"/>
              <a:ext cx="119211" cy="52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6" y="0"/>
                  </a:moveTo>
                  <a:lnTo>
                    <a:pt x="0" y="18409"/>
                  </a:lnTo>
                  <a:lnTo>
                    <a:pt x="5929" y="18900"/>
                  </a:lnTo>
                  <a:lnTo>
                    <a:pt x="21109" y="21600"/>
                  </a:lnTo>
                  <a:lnTo>
                    <a:pt x="21600" y="3239"/>
                  </a:lnTo>
                  <a:lnTo>
                    <a:pt x="6156" y="491"/>
                  </a:lnTo>
                  <a:lnTo>
                    <a:pt x="226"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38" name="Shape"/>
            <p:cNvSpPr/>
            <p:nvPr/>
          </p:nvSpPr>
          <p:spPr>
            <a:xfrm>
              <a:off x="2192175" y="30975"/>
              <a:ext cx="120308" cy="52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7" y="0"/>
                  </a:moveTo>
                  <a:lnTo>
                    <a:pt x="0" y="17265"/>
                  </a:lnTo>
                  <a:lnTo>
                    <a:pt x="9849" y="18926"/>
                  </a:lnTo>
                  <a:lnTo>
                    <a:pt x="20906" y="21600"/>
                  </a:lnTo>
                  <a:lnTo>
                    <a:pt x="21600" y="4403"/>
                  </a:lnTo>
                  <a:lnTo>
                    <a:pt x="10336" y="1683"/>
                  </a:lnTo>
                  <a:lnTo>
                    <a:pt x="487"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39" name="Shape"/>
            <p:cNvSpPr/>
            <p:nvPr/>
          </p:nvSpPr>
          <p:spPr>
            <a:xfrm>
              <a:off x="2347609" y="46007"/>
              <a:ext cx="121039" cy="52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0" y="0"/>
                  </a:moveTo>
                  <a:lnTo>
                    <a:pt x="0" y="16359"/>
                  </a:lnTo>
                  <a:lnTo>
                    <a:pt x="13329" y="19452"/>
                  </a:lnTo>
                  <a:lnTo>
                    <a:pt x="20743" y="21600"/>
                  </a:lnTo>
                  <a:lnTo>
                    <a:pt x="21600" y="5286"/>
                  </a:lnTo>
                  <a:lnTo>
                    <a:pt x="14019" y="3093"/>
                  </a:lnTo>
                  <a:lnTo>
                    <a:pt x="680"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40" name="Shape"/>
            <p:cNvSpPr/>
            <p:nvPr/>
          </p:nvSpPr>
          <p:spPr>
            <a:xfrm>
              <a:off x="2502734" y="63780"/>
              <a:ext cx="121663" cy="537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3" y="0"/>
                  </a:moveTo>
                  <a:lnTo>
                    <a:pt x="0" y="15618"/>
                  </a:lnTo>
                  <a:lnTo>
                    <a:pt x="15734" y="20005"/>
                  </a:lnTo>
                  <a:lnTo>
                    <a:pt x="20608" y="21600"/>
                  </a:lnTo>
                  <a:lnTo>
                    <a:pt x="21600" y="6003"/>
                  </a:lnTo>
                  <a:lnTo>
                    <a:pt x="16578" y="4367"/>
                  </a:lnTo>
                  <a:lnTo>
                    <a:pt x="843"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41" name="Shape"/>
            <p:cNvSpPr/>
            <p:nvPr/>
          </p:nvSpPr>
          <p:spPr>
            <a:xfrm>
              <a:off x="2657542" y="84292"/>
              <a:ext cx="122083" cy="55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8" y="0"/>
                  </a:moveTo>
                  <a:lnTo>
                    <a:pt x="0" y="14978"/>
                  </a:lnTo>
                  <a:lnTo>
                    <a:pt x="16401" y="20147"/>
                  </a:lnTo>
                  <a:lnTo>
                    <a:pt x="20501" y="21600"/>
                  </a:lnTo>
                  <a:lnTo>
                    <a:pt x="21600" y="6641"/>
                  </a:lnTo>
                  <a:lnTo>
                    <a:pt x="17389" y="5168"/>
                  </a:lnTo>
                  <a:lnTo>
                    <a:pt x="988"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42" name="Shape"/>
            <p:cNvSpPr/>
            <p:nvPr/>
          </p:nvSpPr>
          <p:spPr>
            <a:xfrm>
              <a:off x="2812038" y="107726"/>
              <a:ext cx="122346" cy="57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6" y="0"/>
                  </a:moveTo>
                  <a:lnTo>
                    <a:pt x="0" y="14471"/>
                  </a:lnTo>
                  <a:lnTo>
                    <a:pt x="14679" y="19490"/>
                  </a:lnTo>
                  <a:lnTo>
                    <a:pt x="20420" y="21600"/>
                  </a:lnTo>
                  <a:lnTo>
                    <a:pt x="21600" y="7167"/>
                  </a:lnTo>
                  <a:lnTo>
                    <a:pt x="15785" y="5039"/>
                  </a:lnTo>
                  <a:lnTo>
                    <a:pt x="1106"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43" name="Shape"/>
            <p:cNvSpPr/>
            <p:nvPr/>
          </p:nvSpPr>
          <p:spPr>
            <a:xfrm>
              <a:off x="2943047" y="172912"/>
              <a:ext cx="337544" cy="1343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 y="0"/>
                  </a:moveTo>
                  <a:lnTo>
                    <a:pt x="0" y="21600"/>
                  </a:lnTo>
                  <a:lnTo>
                    <a:pt x="21600" y="6649"/>
                  </a:lnTo>
                  <a:lnTo>
                    <a:pt x="19010" y="1613"/>
                  </a:lnTo>
                  <a:lnTo>
                    <a:pt x="4977" y="1613"/>
                  </a:lnTo>
                  <a:lnTo>
                    <a:pt x="1697"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44" name="Shape"/>
            <p:cNvSpPr/>
            <p:nvPr/>
          </p:nvSpPr>
          <p:spPr>
            <a:xfrm>
              <a:off x="2969559" y="132630"/>
              <a:ext cx="58776" cy="52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85" y="0"/>
                  </a:moveTo>
                  <a:lnTo>
                    <a:pt x="0" y="17127"/>
                  </a:lnTo>
                  <a:lnTo>
                    <a:pt x="18838" y="21600"/>
                  </a:lnTo>
                  <a:lnTo>
                    <a:pt x="21600" y="4442"/>
                  </a:lnTo>
                  <a:lnTo>
                    <a:pt x="278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45" name="Shape"/>
            <p:cNvSpPr/>
            <p:nvPr/>
          </p:nvSpPr>
          <p:spPr>
            <a:xfrm>
              <a:off x="2977138" y="-1"/>
              <a:ext cx="262980" cy="182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81" y="0"/>
                  </a:moveTo>
                  <a:lnTo>
                    <a:pt x="0" y="15882"/>
                  </a:lnTo>
                  <a:lnTo>
                    <a:pt x="4205" y="17058"/>
                  </a:lnTo>
                  <a:lnTo>
                    <a:pt x="3588" y="21600"/>
                  </a:lnTo>
                  <a:lnTo>
                    <a:pt x="21600" y="21600"/>
                  </a:lnTo>
                  <a:lnTo>
                    <a:pt x="2181"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46" name="Shape"/>
            <p:cNvSpPr/>
            <p:nvPr/>
          </p:nvSpPr>
          <p:spPr>
            <a:xfrm>
              <a:off x="2945400" y="127246"/>
              <a:ext cx="52196" cy="52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90" y="0"/>
                  </a:moveTo>
                  <a:lnTo>
                    <a:pt x="0" y="21201"/>
                  </a:lnTo>
                  <a:lnTo>
                    <a:pt x="7090" y="21600"/>
                  </a:lnTo>
                  <a:lnTo>
                    <a:pt x="21600" y="408"/>
                  </a:lnTo>
                  <a:lnTo>
                    <a:pt x="14290"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grpSp>
      <p:sp>
        <p:nvSpPr>
          <p:cNvPr id="248" name="object 29"/>
          <p:cNvSpPr/>
          <p:nvPr/>
        </p:nvSpPr>
        <p:spPr>
          <a:xfrm>
            <a:off x="2171958" y="8269897"/>
            <a:ext cx="143257" cy="115825"/>
          </a:xfrm>
          <a:prstGeom prst="rect">
            <a:avLst/>
          </a:prstGeom>
          <a:blipFill>
            <a:blip r:embed="rId8"/>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249" name="object 25"/>
          <p:cNvSpPr/>
          <p:nvPr/>
        </p:nvSpPr>
        <p:spPr>
          <a:xfrm rot="17507650">
            <a:off x="3565633" y="3833633"/>
            <a:ext cx="714582" cy="686842"/>
          </a:xfrm>
          <a:prstGeom prst="rect">
            <a:avLst/>
          </a:prstGeom>
          <a:blipFill>
            <a:blip r:embed="rId9"/>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pic>
        <p:nvPicPr>
          <p:cNvPr id="250" name="20.png" descr="20.png"/>
          <p:cNvPicPr>
            <a:picLocks noChangeAspect="1"/>
          </p:cNvPicPr>
          <p:nvPr/>
        </p:nvPicPr>
        <p:blipFill>
          <a:blip r:embed="rId10">
            <a:extLst/>
          </a:blip>
          <a:stretch>
            <a:fillRect/>
          </a:stretch>
        </p:blipFill>
        <p:spPr>
          <a:xfrm>
            <a:off x="3102777" y="3860964"/>
            <a:ext cx="626933" cy="632179"/>
          </a:xfrm>
          <a:prstGeom prst="rect">
            <a:avLst/>
          </a:prstGeom>
          <a:ln w="12700">
            <a:miter lim="400000"/>
          </a:ln>
        </p:spPr>
      </p:pic>
      <p:sp>
        <p:nvSpPr>
          <p:cNvPr id="251" name="Group"/>
          <p:cNvSpPr/>
          <p:nvPr/>
        </p:nvSpPr>
        <p:spPr>
          <a:xfrm>
            <a:off x="11639057" y="623244"/>
            <a:ext cx="812616" cy="866141"/>
          </a:xfrm>
          <a:prstGeom prst="ellipse">
            <a:avLst/>
          </a:prstGeom>
          <a:solidFill>
            <a:srgbClr val="001382"/>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3300">
                <a:solidFill>
                  <a:srgbClr val="FFFFFF"/>
                </a:solidFill>
                <a:latin typeface="Chelsea Basis Chiselled"/>
                <a:ea typeface="Chelsea Basis Chiselled"/>
                <a:cs typeface="Chelsea Basis Chiselled"/>
                <a:sym typeface="Chelsea Basis Chiselled"/>
              </a:defRPr>
            </a:lvl1pPr>
          </a:lstStyle>
          <a:p>
            <a:pPr/>
            <a:r>
              <a:t>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pic>
        <p:nvPicPr>
          <p:cNvPr id="254" name="Picture 8" descr="Picture 8"/>
          <p:cNvPicPr>
            <a:picLocks noChangeAspect="1"/>
          </p:cNvPicPr>
          <p:nvPr/>
        </p:nvPicPr>
        <p:blipFill>
          <a:blip r:embed="rId3">
            <a:extLst/>
          </a:blip>
          <a:stretch>
            <a:fillRect/>
          </a:stretch>
        </p:blipFill>
        <p:spPr>
          <a:xfrm>
            <a:off x="652317" y="507238"/>
            <a:ext cx="1224749" cy="1237886"/>
          </a:xfrm>
          <a:prstGeom prst="rect">
            <a:avLst/>
          </a:prstGeom>
          <a:ln w="12700">
            <a:miter lim="400000"/>
          </a:ln>
        </p:spPr>
      </p:pic>
      <p:sp>
        <p:nvSpPr>
          <p:cNvPr id="255" name="INTERNATIONAL…"/>
          <p:cNvSpPr txBox="1"/>
          <p:nvPr/>
        </p:nvSpPr>
        <p:spPr>
          <a:xfrm>
            <a:off x="2019402" y="699445"/>
            <a:ext cx="2793684"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0" sz="2500">
                <a:solidFill>
                  <a:srgbClr val="001382"/>
                </a:solidFill>
                <a:latin typeface="Chelsea Basis Bold"/>
                <a:ea typeface="Chelsea Basis Bold"/>
                <a:cs typeface="Chelsea Basis Bold"/>
                <a:sym typeface="Chelsea Basis Bold"/>
              </a:defRPr>
            </a:pPr>
            <a:r>
              <a:t>INTERNATIONAL </a:t>
            </a:r>
          </a:p>
          <a:p>
            <a:pPr algn="l" defTabSz="457200">
              <a:defRPr b="0" sz="2500">
                <a:solidFill>
                  <a:srgbClr val="001382"/>
                </a:solidFill>
                <a:latin typeface="Chelsea Basis Bold"/>
                <a:ea typeface="Chelsea Basis Bold"/>
                <a:cs typeface="Chelsea Basis Bold"/>
                <a:sym typeface="Chelsea Basis Bold"/>
              </a:defRPr>
            </a:pPr>
            <a:r>
              <a:t>DEVELOPMENT</a:t>
            </a:r>
          </a:p>
        </p:txBody>
      </p:sp>
      <p:sp>
        <p:nvSpPr>
          <p:cNvPr id="256" name="hand tennis"/>
          <p:cNvSpPr/>
          <p:nvPr/>
        </p:nvSpPr>
        <p:spPr>
          <a:xfrm>
            <a:off x="6886290" y="635945"/>
            <a:ext cx="5659577" cy="840740"/>
          </a:xfrm>
          <a:prstGeom prst="roundRect">
            <a:avLst>
              <a:gd name="adj" fmla="val 22659"/>
            </a:avLst>
          </a:prstGeom>
          <a:solidFill>
            <a:srgbClr val="FFFFFF"/>
          </a:solidFill>
          <a:ln w="254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p>
            <a:pPr algn="l">
              <a:defRPr b="0" sz="3000">
                <a:solidFill>
                  <a:srgbClr val="C4940E"/>
                </a:solidFill>
                <a:latin typeface="Chelsea Basis Chiselled"/>
                <a:ea typeface="Chelsea Basis Chiselled"/>
                <a:cs typeface="Chelsea Basis Chiselled"/>
                <a:sym typeface="Chelsea Basis Chiselled"/>
              </a:defRPr>
            </a:pPr>
            <a:r>
              <a:t> </a:t>
            </a:r>
            <a:r>
              <a:rPr>
                <a:solidFill>
                  <a:srgbClr val="001382"/>
                </a:solidFill>
              </a:rPr>
              <a:t> hand tennis</a:t>
            </a:r>
          </a:p>
        </p:txBody>
      </p:sp>
      <p:sp>
        <p:nvSpPr>
          <p:cNvPr id="257" name="Rounded Rectangle"/>
          <p:cNvSpPr/>
          <p:nvPr/>
        </p:nvSpPr>
        <p:spPr>
          <a:xfrm>
            <a:off x="6886290" y="1561877"/>
            <a:ext cx="5659577" cy="7684230"/>
          </a:xfrm>
          <a:prstGeom prst="roundRect">
            <a:avLst>
              <a:gd name="adj" fmla="val 3903"/>
            </a:avLst>
          </a:prstGeom>
          <a:solidFill>
            <a:srgbClr val="FFFFFF"/>
          </a:solidFill>
          <a:ln w="25400">
            <a:solidFill>
              <a:srgbClr val="C4940E"/>
            </a:solidFill>
            <a:miter/>
          </a:ln>
        </p:spPr>
        <p:txBody>
          <a:bodyPr lIns="50800" tIns="50800" rIns="50800" bIns="50800" anchor="ctr"/>
          <a:lstStyle/>
          <a:p>
            <a:pPr marL="254634" indent="-171450" algn="l" defTabSz="914400">
              <a:buSzPct val="100000"/>
              <a:buFont typeface="Arial"/>
              <a:buChar char="•"/>
              <a:tabLst>
                <a:tab pos="254000" algn="l"/>
              </a:tabLst>
              <a:defRPr b="0" spc="-4" sz="1000">
                <a:solidFill>
                  <a:srgbClr val="FFFFFF"/>
                </a:solidFill>
                <a:latin typeface="Chelsea Basis Light"/>
                <a:ea typeface="Chelsea Basis Light"/>
                <a:cs typeface="Chelsea Basis Light"/>
                <a:sym typeface="Chelsea Basis Light"/>
              </a:defRPr>
            </a:pPr>
          </a:p>
        </p:txBody>
      </p:sp>
      <p:sp>
        <p:nvSpPr>
          <p:cNvPr id="258" name="Text"/>
          <p:cNvSpPr txBox="1"/>
          <p:nvPr/>
        </p:nvSpPr>
        <p:spPr>
          <a:xfrm>
            <a:off x="2623241" y="2146688"/>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259" name="Text"/>
          <p:cNvSpPr txBox="1"/>
          <p:nvPr/>
        </p:nvSpPr>
        <p:spPr>
          <a:xfrm>
            <a:off x="5784850" y="314959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sp>
        <p:nvSpPr>
          <p:cNvPr id="260" name="HOW TO PLAY…"/>
          <p:cNvSpPr/>
          <p:nvPr/>
        </p:nvSpPr>
        <p:spPr>
          <a:xfrm>
            <a:off x="6974848" y="1649279"/>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 HOW TO PLAY…</a:t>
            </a:r>
          </a:p>
        </p:txBody>
      </p:sp>
      <p:sp>
        <p:nvSpPr>
          <p:cNvPr id="261" name="CHALLENGE YOURSELF MORE…"/>
          <p:cNvSpPr/>
          <p:nvPr/>
        </p:nvSpPr>
        <p:spPr>
          <a:xfrm>
            <a:off x="6974848" y="5418492"/>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CHALLENGE YOURSELF MORE…</a:t>
            </a:r>
          </a:p>
        </p:txBody>
      </p:sp>
      <p:sp>
        <p:nvSpPr>
          <p:cNvPr id="262" name="Players work in pairs, facing each other, they are to hold hands with one hand and with a straight arm,  this is now the net for tennis…"/>
          <p:cNvSpPr txBox="1"/>
          <p:nvPr/>
        </p:nvSpPr>
        <p:spPr>
          <a:xfrm>
            <a:off x="7153295" y="2333163"/>
            <a:ext cx="5125568"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marR="24765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Players work </a:t>
            </a:r>
            <a:r>
              <a:rPr spc="0"/>
              <a:t>in pairs, </a:t>
            </a:r>
            <a:r>
              <a:t>facing each other, they </a:t>
            </a:r>
            <a:r>
              <a:rPr spc="0"/>
              <a:t>are to </a:t>
            </a:r>
            <a:r>
              <a:t>hold </a:t>
            </a:r>
            <a:r>
              <a:rPr spc="0"/>
              <a:t>hands </a:t>
            </a:r>
            <a:r>
              <a:t>with one hand </a:t>
            </a:r>
            <a:r>
              <a:rPr spc="0"/>
              <a:t>and </a:t>
            </a:r>
            <a:r>
              <a:t>with </a:t>
            </a:r>
            <a:r>
              <a:rPr spc="0"/>
              <a:t>a </a:t>
            </a:r>
            <a:r>
              <a:t>straight arm,  this </a:t>
            </a:r>
            <a:r>
              <a:rPr spc="0"/>
              <a:t>is </a:t>
            </a:r>
            <a:r>
              <a:t>now the net for</a:t>
            </a:r>
            <a:r>
              <a:rPr spc="-17"/>
              <a:t> </a:t>
            </a:r>
            <a:r>
              <a:t>tennis</a:t>
            </a:r>
          </a:p>
          <a:p>
            <a:pPr marL="236140" marR="24765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The other hand </a:t>
            </a:r>
            <a:r>
              <a:rPr spc="0"/>
              <a:t>is </a:t>
            </a:r>
            <a:r>
              <a:t>the </a:t>
            </a:r>
            <a:r>
              <a:rPr spc="0"/>
              <a:t>racket </a:t>
            </a:r>
            <a:r>
              <a:t>or the feet </a:t>
            </a:r>
            <a:r>
              <a:rPr spc="0"/>
              <a:t>can be </a:t>
            </a:r>
            <a:r>
              <a:t>used </a:t>
            </a:r>
            <a:r>
              <a:rPr spc="0"/>
              <a:t>to pass </a:t>
            </a:r>
            <a:r>
              <a:t>the </a:t>
            </a:r>
            <a:r>
              <a:rPr spc="0"/>
              <a:t>ball </a:t>
            </a:r>
            <a:r>
              <a:t>based on their</a:t>
            </a:r>
            <a:r>
              <a:rPr spc="17"/>
              <a:t> </a:t>
            </a:r>
            <a:r>
              <a:rPr spc="0"/>
              <a:t>ability</a:t>
            </a:r>
            <a:endParaRPr spc="0"/>
          </a:p>
          <a:p>
            <a:pPr marL="23614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The </a:t>
            </a:r>
            <a:r>
              <a:rPr spc="0"/>
              <a:t>aim is to </a:t>
            </a:r>
            <a:r>
              <a:t>transfer the </a:t>
            </a:r>
            <a:r>
              <a:rPr spc="0"/>
              <a:t>ball </a:t>
            </a:r>
            <a:r>
              <a:t>across the net </a:t>
            </a:r>
            <a:r>
              <a:rPr spc="0"/>
              <a:t>and </a:t>
            </a:r>
            <a:r>
              <a:t>compete against one another or work </a:t>
            </a:r>
            <a:r>
              <a:rPr spc="0"/>
              <a:t>as a</a:t>
            </a:r>
            <a:r>
              <a:rPr spc="68"/>
              <a:t> </a:t>
            </a:r>
            <a:r>
              <a:t>team</a:t>
            </a:r>
          </a:p>
        </p:txBody>
      </p:sp>
      <p:sp>
        <p:nvSpPr>
          <p:cNvPr id="263" name="In-between every shot they players must execute a squat…"/>
          <p:cNvSpPr txBox="1"/>
          <p:nvPr/>
        </p:nvSpPr>
        <p:spPr>
          <a:xfrm>
            <a:off x="7220871" y="6277615"/>
            <a:ext cx="4990415"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In-between every shot they players must execute </a:t>
            </a:r>
            <a:r>
              <a:rPr spc="0"/>
              <a:t>a</a:t>
            </a:r>
            <a:r>
              <a:rPr spc="17"/>
              <a:t> </a:t>
            </a:r>
            <a:r>
              <a:t>squat</a:t>
            </a:r>
          </a:p>
          <a:p>
            <a:pPr algn="l" defTabSz="914400">
              <a:tabLst>
                <a:tab pos="2413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The game </a:t>
            </a:r>
            <a:r>
              <a:rPr spc="0"/>
              <a:t>can be </a:t>
            </a:r>
            <a:r>
              <a:t>played </a:t>
            </a:r>
            <a:r>
              <a:rPr spc="0"/>
              <a:t>as a </a:t>
            </a:r>
            <a:r>
              <a:t>team </a:t>
            </a:r>
            <a:r>
              <a:rPr spc="0"/>
              <a:t>to </a:t>
            </a:r>
            <a:r>
              <a:t>score </a:t>
            </a:r>
            <a:r>
              <a:rPr spc="0"/>
              <a:t>as </a:t>
            </a:r>
            <a:r>
              <a:t>many points/transfers </a:t>
            </a:r>
            <a:r>
              <a:rPr spc="0"/>
              <a:t>as</a:t>
            </a:r>
            <a:r>
              <a:rPr spc="-34"/>
              <a:t> </a:t>
            </a:r>
            <a:r>
              <a:t>possible</a:t>
            </a:r>
          </a:p>
        </p:txBody>
      </p:sp>
      <p:sp>
        <p:nvSpPr>
          <p:cNvPr id="264"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65" name="FOCUS: CO-ORDINATION"/>
          <p:cNvSpPr/>
          <p:nvPr/>
        </p:nvSpPr>
        <p:spPr>
          <a:xfrm>
            <a:off x="7003445" y="8694225"/>
            <a:ext cx="3773865" cy="434341"/>
          </a:xfrm>
          <a:prstGeom prst="roundRect">
            <a:avLst>
              <a:gd name="adj" fmla="val 43860"/>
            </a:avLst>
          </a:prstGeom>
          <a:solidFill>
            <a:srgbClr val="C4940E"/>
          </a:solidFill>
          <a:ln w="127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FOCUS: CO-ORDINATION</a:t>
            </a:r>
          </a:p>
        </p:txBody>
      </p:sp>
      <p:sp>
        <p:nvSpPr>
          <p:cNvPr id="266" name="object 24"/>
          <p:cNvSpPr/>
          <p:nvPr/>
        </p:nvSpPr>
        <p:spPr>
          <a:xfrm>
            <a:off x="2437133" y="8471066"/>
            <a:ext cx="225552" cy="320040"/>
          </a:xfrm>
          <a:prstGeom prst="rect">
            <a:avLst/>
          </a:prstGeom>
          <a:blipFill>
            <a:blip r:embed="rId5"/>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267" name="object 29"/>
          <p:cNvSpPr/>
          <p:nvPr/>
        </p:nvSpPr>
        <p:spPr>
          <a:xfrm>
            <a:off x="2171958" y="8269897"/>
            <a:ext cx="143257" cy="115825"/>
          </a:xfrm>
          <a:prstGeom prst="rect">
            <a:avLst/>
          </a:prstGeom>
          <a:blipFill>
            <a:blip r:embed="rId6"/>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268" name="object 19"/>
          <p:cNvSpPr/>
          <p:nvPr/>
        </p:nvSpPr>
        <p:spPr>
          <a:xfrm>
            <a:off x="3012545" y="3939261"/>
            <a:ext cx="3786565" cy="4054592"/>
          </a:xfrm>
          <a:prstGeom prst="rect">
            <a:avLst/>
          </a:prstGeom>
          <a:blipFill>
            <a:blip r:embed="rId7"/>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269" name="object 19"/>
          <p:cNvSpPr/>
          <p:nvPr/>
        </p:nvSpPr>
        <p:spPr>
          <a:xfrm flipH="1">
            <a:off x="214109" y="3695917"/>
            <a:ext cx="3616801" cy="4541280"/>
          </a:xfrm>
          <a:prstGeom prst="rect">
            <a:avLst/>
          </a:prstGeom>
          <a:blipFill>
            <a:blip r:embed="rId7"/>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pic>
        <p:nvPicPr>
          <p:cNvPr id="270" name="20.png" descr="20.png"/>
          <p:cNvPicPr>
            <a:picLocks noChangeAspect="1"/>
          </p:cNvPicPr>
          <p:nvPr/>
        </p:nvPicPr>
        <p:blipFill>
          <a:blip r:embed="rId8">
            <a:extLst/>
          </a:blip>
          <a:stretch>
            <a:fillRect/>
          </a:stretch>
        </p:blipFill>
        <p:spPr>
          <a:xfrm>
            <a:off x="2993064" y="4977271"/>
            <a:ext cx="714582" cy="720561"/>
          </a:xfrm>
          <a:prstGeom prst="rect">
            <a:avLst/>
          </a:prstGeom>
          <a:ln w="12700">
            <a:miter lim="400000"/>
          </a:ln>
        </p:spPr>
      </p:pic>
      <p:sp>
        <p:nvSpPr>
          <p:cNvPr id="271" name="Group"/>
          <p:cNvSpPr/>
          <p:nvPr/>
        </p:nvSpPr>
        <p:spPr>
          <a:xfrm>
            <a:off x="11639057" y="623244"/>
            <a:ext cx="812616" cy="866141"/>
          </a:xfrm>
          <a:prstGeom prst="ellipse">
            <a:avLst/>
          </a:prstGeom>
          <a:solidFill>
            <a:srgbClr val="001382"/>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3300">
                <a:solidFill>
                  <a:srgbClr val="FFFFFF"/>
                </a:solidFill>
                <a:latin typeface="Chelsea Basis Chiselled"/>
                <a:ea typeface="Chelsea Basis Chiselled"/>
                <a:cs typeface="Chelsea Basis Chiselled"/>
                <a:sym typeface="Chelsea Basis Chiselled"/>
              </a:defRPr>
            </a:lvl1pPr>
          </a:lstStyle>
          <a:p>
            <a:pPr/>
            <a:r>
              <a:t>4</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3"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pic>
        <p:nvPicPr>
          <p:cNvPr id="274" name="Picture 8" descr="Picture 8"/>
          <p:cNvPicPr>
            <a:picLocks noChangeAspect="1"/>
          </p:cNvPicPr>
          <p:nvPr/>
        </p:nvPicPr>
        <p:blipFill>
          <a:blip r:embed="rId3">
            <a:extLst/>
          </a:blip>
          <a:stretch>
            <a:fillRect/>
          </a:stretch>
        </p:blipFill>
        <p:spPr>
          <a:xfrm>
            <a:off x="652317" y="507238"/>
            <a:ext cx="1224749" cy="1237886"/>
          </a:xfrm>
          <a:prstGeom prst="rect">
            <a:avLst/>
          </a:prstGeom>
          <a:ln w="12700">
            <a:miter lim="400000"/>
          </a:ln>
        </p:spPr>
      </p:pic>
      <p:sp>
        <p:nvSpPr>
          <p:cNvPr id="275" name="INTERNATIONAL…"/>
          <p:cNvSpPr txBox="1"/>
          <p:nvPr/>
        </p:nvSpPr>
        <p:spPr>
          <a:xfrm>
            <a:off x="2019402" y="699445"/>
            <a:ext cx="2793684"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0" sz="2500">
                <a:solidFill>
                  <a:srgbClr val="001382"/>
                </a:solidFill>
                <a:latin typeface="Chelsea Basis Bold"/>
                <a:ea typeface="Chelsea Basis Bold"/>
                <a:cs typeface="Chelsea Basis Bold"/>
                <a:sym typeface="Chelsea Basis Bold"/>
              </a:defRPr>
            </a:pPr>
            <a:r>
              <a:t>INTERNATIONAL </a:t>
            </a:r>
          </a:p>
          <a:p>
            <a:pPr algn="l" defTabSz="457200">
              <a:defRPr b="0" sz="2500">
                <a:solidFill>
                  <a:srgbClr val="001382"/>
                </a:solidFill>
                <a:latin typeface="Chelsea Basis Bold"/>
                <a:ea typeface="Chelsea Basis Bold"/>
                <a:cs typeface="Chelsea Basis Bold"/>
                <a:sym typeface="Chelsea Basis Bold"/>
              </a:defRPr>
            </a:pPr>
            <a:r>
              <a:t>DEVELOPMENT</a:t>
            </a:r>
          </a:p>
        </p:txBody>
      </p:sp>
      <p:sp>
        <p:nvSpPr>
          <p:cNvPr id="276" name="scarecrow speed"/>
          <p:cNvSpPr/>
          <p:nvPr/>
        </p:nvSpPr>
        <p:spPr>
          <a:xfrm>
            <a:off x="6886290" y="635945"/>
            <a:ext cx="5659577" cy="840740"/>
          </a:xfrm>
          <a:prstGeom prst="roundRect">
            <a:avLst>
              <a:gd name="adj" fmla="val 22659"/>
            </a:avLst>
          </a:prstGeom>
          <a:solidFill>
            <a:srgbClr val="FFFFFF"/>
          </a:solidFill>
          <a:ln w="254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p>
            <a:pPr algn="l">
              <a:defRPr b="0" sz="3000">
                <a:solidFill>
                  <a:srgbClr val="C4940E"/>
                </a:solidFill>
                <a:latin typeface="Chelsea Basis Chiselled"/>
                <a:ea typeface="Chelsea Basis Chiselled"/>
                <a:cs typeface="Chelsea Basis Chiselled"/>
                <a:sym typeface="Chelsea Basis Chiselled"/>
              </a:defRPr>
            </a:pPr>
            <a:r>
              <a:t> </a:t>
            </a:r>
            <a:r>
              <a:rPr>
                <a:solidFill>
                  <a:srgbClr val="001382"/>
                </a:solidFill>
              </a:rPr>
              <a:t> scarecrow speed</a:t>
            </a:r>
          </a:p>
        </p:txBody>
      </p:sp>
      <p:sp>
        <p:nvSpPr>
          <p:cNvPr id="277" name="Rounded Rectangle"/>
          <p:cNvSpPr/>
          <p:nvPr/>
        </p:nvSpPr>
        <p:spPr>
          <a:xfrm>
            <a:off x="6886290" y="1561877"/>
            <a:ext cx="5659577" cy="7684230"/>
          </a:xfrm>
          <a:prstGeom prst="roundRect">
            <a:avLst>
              <a:gd name="adj" fmla="val 3903"/>
            </a:avLst>
          </a:prstGeom>
          <a:solidFill>
            <a:srgbClr val="FFFFFF"/>
          </a:solidFill>
          <a:ln w="25400">
            <a:solidFill>
              <a:srgbClr val="C4940E"/>
            </a:solidFill>
            <a:miter/>
          </a:ln>
        </p:spPr>
        <p:txBody>
          <a:bodyPr lIns="50800" tIns="50800" rIns="50800" bIns="50800" anchor="ctr"/>
          <a:lstStyle/>
          <a:p>
            <a:pPr marL="254634" indent="-171450" algn="l" defTabSz="914400">
              <a:buSzPct val="100000"/>
              <a:buFont typeface="Arial"/>
              <a:buChar char="•"/>
              <a:tabLst>
                <a:tab pos="254000" algn="l"/>
              </a:tabLst>
              <a:defRPr b="0" spc="-4" sz="1000">
                <a:solidFill>
                  <a:srgbClr val="FFFFFF"/>
                </a:solidFill>
                <a:latin typeface="Chelsea Basis Light"/>
                <a:ea typeface="Chelsea Basis Light"/>
                <a:cs typeface="Chelsea Basis Light"/>
                <a:sym typeface="Chelsea Basis Light"/>
              </a:defRPr>
            </a:pPr>
          </a:p>
        </p:txBody>
      </p:sp>
      <p:sp>
        <p:nvSpPr>
          <p:cNvPr id="278" name="Text"/>
          <p:cNvSpPr txBox="1"/>
          <p:nvPr/>
        </p:nvSpPr>
        <p:spPr>
          <a:xfrm>
            <a:off x="2623241" y="2146688"/>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279" name="Text"/>
          <p:cNvSpPr txBox="1"/>
          <p:nvPr/>
        </p:nvSpPr>
        <p:spPr>
          <a:xfrm>
            <a:off x="5784850" y="314959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sp>
        <p:nvSpPr>
          <p:cNvPr id="280" name="HOW TO PLAY…"/>
          <p:cNvSpPr/>
          <p:nvPr/>
        </p:nvSpPr>
        <p:spPr>
          <a:xfrm>
            <a:off x="6974848" y="1649279"/>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 HOW TO PLAY…</a:t>
            </a:r>
          </a:p>
        </p:txBody>
      </p:sp>
      <p:sp>
        <p:nvSpPr>
          <p:cNvPr id="281" name="CHALLENGE YOURSELF MORE…"/>
          <p:cNvSpPr/>
          <p:nvPr/>
        </p:nvSpPr>
        <p:spPr>
          <a:xfrm>
            <a:off x="6974848" y="5418492"/>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CHALLENGE YOURSELF MORE…</a:t>
            </a:r>
          </a:p>
        </p:txBody>
      </p:sp>
      <p:sp>
        <p:nvSpPr>
          <p:cNvPr id="282" name="Players work in groups of three…"/>
          <p:cNvSpPr txBox="1"/>
          <p:nvPr/>
        </p:nvSpPr>
        <p:spPr>
          <a:xfrm>
            <a:off x="7153295" y="2333163"/>
            <a:ext cx="5125568" cy="289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177800" algn="l"/>
              </a:tabLst>
              <a:defRPr b="0" spc="-8" sz="1700">
                <a:latin typeface="Chelsea Basis Light"/>
                <a:ea typeface="Chelsea Basis Light"/>
                <a:cs typeface="Chelsea Basis Light"/>
                <a:sym typeface="Chelsea Basis Light"/>
              </a:defRPr>
            </a:pPr>
            <a:r>
              <a:t>Players work </a:t>
            </a:r>
            <a:r>
              <a:rPr spc="0"/>
              <a:t>in </a:t>
            </a:r>
            <a:r>
              <a:t>groups of</a:t>
            </a:r>
            <a:r>
              <a:rPr spc="-17"/>
              <a:t> </a:t>
            </a:r>
            <a:r>
              <a:t>three</a:t>
            </a:r>
          </a:p>
          <a:p>
            <a:pPr marL="236140" indent="-236140" algn="l" defTabSz="914400">
              <a:buSzPct val="50000"/>
              <a:buBlip>
                <a:blip r:embed="rId4"/>
              </a:buBlip>
              <a:tabLst>
                <a:tab pos="177800" algn="l"/>
              </a:tabLst>
              <a:defRPr b="0" spc="-8" sz="1700">
                <a:latin typeface="Chelsea Basis Light"/>
                <a:ea typeface="Chelsea Basis Light"/>
                <a:cs typeface="Chelsea Basis Light"/>
                <a:sym typeface="Chelsea Basis Light"/>
              </a:defRPr>
            </a:pPr>
          </a:p>
          <a:p>
            <a:pPr marL="236140" marR="5080" indent="-236140" algn="l" defTabSz="914400">
              <a:buSzPct val="50000"/>
              <a:buBlip>
                <a:blip r:embed="rId4"/>
              </a:buBlip>
              <a:tabLst>
                <a:tab pos="177800" algn="l"/>
              </a:tabLst>
              <a:defRPr b="0" sz="1700">
                <a:latin typeface="Chelsea Basis Light"/>
                <a:ea typeface="Chelsea Basis Light"/>
                <a:cs typeface="Chelsea Basis Light"/>
                <a:sym typeface="Chelsea Basis Light"/>
              </a:defRPr>
            </a:pPr>
            <a:r>
              <a:t>One </a:t>
            </a:r>
            <a:r>
              <a:rPr spc="-8"/>
              <a:t>player </a:t>
            </a:r>
            <a:r>
              <a:t>is placed at a </a:t>
            </a:r>
            <a:r>
              <a:rPr spc="-8"/>
              <a:t>specific </a:t>
            </a:r>
            <a:r>
              <a:t>distance </a:t>
            </a:r>
            <a:r>
              <a:rPr spc="-8"/>
              <a:t>set </a:t>
            </a:r>
            <a:r>
              <a:t>by </a:t>
            </a:r>
            <a:r>
              <a:rPr spc="-8"/>
              <a:t>the coach with their arms out </a:t>
            </a:r>
            <a:r>
              <a:t>(like a </a:t>
            </a:r>
            <a:r>
              <a:rPr spc="-8"/>
              <a:t>scarecrow), with  </a:t>
            </a:r>
            <a:r>
              <a:t>a bib in </a:t>
            </a:r>
            <a:r>
              <a:rPr spc="-8"/>
              <a:t>each hand</a:t>
            </a:r>
            <a:endParaRPr spc="-8"/>
          </a:p>
          <a:p>
            <a:pPr marL="236140" marR="5080" indent="-236140" algn="l" defTabSz="914400">
              <a:buSzPct val="50000"/>
              <a:buBlip>
                <a:blip r:embed="rId4"/>
              </a:buBlip>
              <a:tabLst>
                <a:tab pos="177800" algn="l"/>
              </a:tabLst>
              <a:defRPr b="0" sz="1700">
                <a:latin typeface="Chelsea Basis Light"/>
                <a:ea typeface="Chelsea Basis Light"/>
                <a:cs typeface="Chelsea Basis Light"/>
                <a:sym typeface="Chelsea Basis Light"/>
              </a:defRPr>
            </a:pPr>
          </a:p>
          <a:p>
            <a:pPr marL="236140" indent="-236140" algn="l" defTabSz="914400">
              <a:buSzPct val="50000"/>
              <a:buBlip>
                <a:blip r:embed="rId4"/>
              </a:buBlip>
              <a:tabLst>
                <a:tab pos="177800" algn="l"/>
              </a:tabLst>
              <a:defRPr b="0" sz="1700">
                <a:latin typeface="Chelsea Basis Light"/>
                <a:ea typeface="Chelsea Basis Light"/>
                <a:cs typeface="Chelsea Basis Light"/>
                <a:sym typeface="Chelsea Basis Light"/>
              </a:defRPr>
            </a:pPr>
            <a:r>
              <a:t>On </a:t>
            </a:r>
            <a:r>
              <a:rPr spc="-8"/>
              <a:t>the scarecrows </a:t>
            </a:r>
            <a:r>
              <a:t>call, </a:t>
            </a:r>
            <a:r>
              <a:rPr spc="-8"/>
              <a:t>the two sprinters go </a:t>
            </a:r>
            <a:r>
              <a:t>and </a:t>
            </a:r>
            <a:r>
              <a:rPr spc="-8"/>
              <a:t>the </a:t>
            </a:r>
            <a:r>
              <a:t>aim is to </a:t>
            </a:r>
            <a:r>
              <a:rPr spc="-8"/>
              <a:t>get their </a:t>
            </a:r>
            <a:r>
              <a:t>bib</a:t>
            </a:r>
            <a:r>
              <a:rPr spc="34"/>
              <a:t> </a:t>
            </a:r>
            <a:r>
              <a:rPr spc="-8"/>
              <a:t>first</a:t>
            </a:r>
          </a:p>
          <a:p>
            <a:pPr marL="236140" indent="-236140" algn="l" defTabSz="914400">
              <a:buSzPct val="50000"/>
              <a:buBlip>
                <a:blip r:embed="rId4"/>
              </a:buBlip>
              <a:tabLst>
                <a:tab pos="1778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177800" algn="l"/>
              </a:tabLst>
              <a:defRPr b="0" spc="-8" sz="1700">
                <a:latin typeface="Chelsea Basis Light"/>
                <a:ea typeface="Chelsea Basis Light"/>
                <a:cs typeface="Chelsea Basis Light"/>
                <a:sym typeface="Chelsea Basis Light"/>
              </a:defRPr>
            </a:pPr>
            <a:r>
              <a:t>The scarecrow judges who claims victory based upon which </a:t>
            </a:r>
            <a:r>
              <a:rPr spc="0"/>
              <a:t>bib </a:t>
            </a:r>
            <a:r>
              <a:t>was </a:t>
            </a:r>
            <a:r>
              <a:rPr spc="0"/>
              <a:t>taken </a:t>
            </a:r>
            <a:r>
              <a:t>out their hand</a:t>
            </a:r>
            <a:r>
              <a:rPr spc="136"/>
              <a:t> </a:t>
            </a:r>
            <a:r>
              <a:t>first</a:t>
            </a:r>
          </a:p>
        </p:txBody>
      </p:sp>
      <p:sp>
        <p:nvSpPr>
          <p:cNvPr id="283" name="Balls in the scarecrows eye line instead of bibs and the first person to score wins…"/>
          <p:cNvSpPr txBox="1"/>
          <p:nvPr/>
        </p:nvSpPr>
        <p:spPr>
          <a:xfrm>
            <a:off x="7220871" y="6277615"/>
            <a:ext cx="4990415"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190500" algn="l"/>
              </a:tabLst>
              <a:defRPr b="0" sz="1700">
                <a:latin typeface="Chelsea Basis Light"/>
                <a:ea typeface="Chelsea Basis Light"/>
                <a:cs typeface="Chelsea Basis Light"/>
                <a:sym typeface="Chelsea Basis Light"/>
              </a:defRPr>
            </a:pPr>
            <a:r>
              <a:t>Balls in </a:t>
            </a:r>
            <a:r>
              <a:rPr spc="-8"/>
              <a:t>the scarecrows eye </a:t>
            </a:r>
            <a:r>
              <a:t>line </a:t>
            </a:r>
            <a:r>
              <a:rPr spc="-8"/>
              <a:t>instead of </a:t>
            </a:r>
            <a:r>
              <a:t>bibs and </a:t>
            </a:r>
            <a:r>
              <a:rPr spc="-8"/>
              <a:t>the first person </a:t>
            </a:r>
            <a:r>
              <a:t>to </a:t>
            </a:r>
            <a:r>
              <a:rPr spc="-8"/>
              <a:t>score</a:t>
            </a:r>
            <a:r>
              <a:rPr spc="-34"/>
              <a:t> </a:t>
            </a:r>
            <a:r>
              <a:rPr spc="-8"/>
              <a:t>wins</a:t>
            </a:r>
          </a:p>
          <a:p>
            <a:pPr marL="236140" indent="-236140" algn="l" defTabSz="914400">
              <a:buSzPct val="50000"/>
              <a:buBlip>
                <a:blip r:embed="rId4"/>
              </a:buBlip>
              <a:tabLst>
                <a:tab pos="190500" algn="l"/>
              </a:tabLst>
              <a:defRPr b="0" sz="1700">
                <a:latin typeface="Chelsea Basis Light"/>
                <a:ea typeface="Chelsea Basis Light"/>
                <a:cs typeface="Chelsea Basis Light"/>
                <a:sym typeface="Chelsea Basis Light"/>
              </a:defRPr>
            </a:pPr>
          </a:p>
          <a:p>
            <a:pPr marL="236140" indent="-236140" algn="l" defTabSz="914400">
              <a:buSzPct val="50000"/>
              <a:buBlip>
                <a:blip r:embed="rId4"/>
              </a:buBlip>
              <a:tabLst>
                <a:tab pos="190500" algn="l"/>
              </a:tabLst>
              <a:defRPr b="0" spc="-8" sz="1700">
                <a:latin typeface="Chelsea Basis Light"/>
                <a:ea typeface="Chelsea Basis Light"/>
                <a:cs typeface="Chelsea Basis Light"/>
                <a:sym typeface="Chelsea Basis Light"/>
              </a:defRPr>
            </a:pPr>
            <a:r>
              <a:t>Change the start position of players, they could </a:t>
            </a:r>
            <a:r>
              <a:rPr spc="0"/>
              <a:t>be </a:t>
            </a:r>
            <a:r>
              <a:t>sat down, laying down or on their</a:t>
            </a:r>
            <a:r>
              <a:rPr spc="127"/>
              <a:t> </a:t>
            </a:r>
            <a:r>
              <a:t>front</a:t>
            </a:r>
          </a:p>
        </p:txBody>
      </p:sp>
      <p:sp>
        <p:nvSpPr>
          <p:cNvPr id="284"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85" name="FOCUS: SPEED"/>
          <p:cNvSpPr/>
          <p:nvPr/>
        </p:nvSpPr>
        <p:spPr>
          <a:xfrm>
            <a:off x="7003445" y="8694225"/>
            <a:ext cx="3773865" cy="434341"/>
          </a:xfrm>
          <a:prstGeom prst="roundRect">
            <a:avLst>
              <a:gd name="adj" fmla="val 43860"/>
            </a:avLst>
          </a:prstGeom>
          <a:solidFill>
            <a:srgbClr val="C4940E"/>
          </a:solidFill>
          <a:ln w="127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FOCUS: SPEED</a:t>
            </a:r>
          </a:p>
        </p:txBody>
      </p:sp>
      <p:sp>
        <p:nvSpPr>
          <p:cNvPr id="286" name="object 24"/>
          <p:cNvSpPr/>
          <p:nvPr/>
        </p:nvSpPr>
        <p:spPr>
          <a:xfrm>
            <a:off x="2437133" y="8471066"/>
            <a:ext cx="225552" cy="320040"/>
          </a:xfrm>
          <a:prstGeom prst="rect">
            <a:avLst/>
          </a:prstGeom>
          <a:blipFill>
            <a:blip r:embed="rId5"/>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287" name="object 29"/>
          <p:cNvSpPr/>
          <p:nvPr/>
        </p:nvSpPr>
        <p:spPr>
          <a:xfrm>
            <a:off x="2171958" y="8269897"/>
            <a:ext cx="143257" cy="115825"/>
          </a:xfrm>
          <a:prstGeom prst="rect">
            <a:avLst/>
          </a:prstGeom>
          <a:blipFill>
            <a:blip r:embed="rId6"/>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288" name="object 44"/>
          <p:cNvSpPr/>
          <p:nvPr/>
        </p:nvSpPr>
        <p:spPr>
          <a:xfrm>
            <a:off x="1164666" y="6410119"/>
            <a:ext cx="119700" cy="119702"/>
          </a:xfrm>
          <a:prstGeom prst="rect">
            <a:avLst/>
          </a:prstGeom>
          <a:blipFill>
            <a:blip r:embed="rId7"/>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289" name="object 45"/>
          <p:cNvSpPr/>
          <p:nvPr/>
        </p:nvSpPr>
        <p:spPr>
          <a:xfrm rot="393186">
            <a:off x="579933" y="3599000"/>
            <a:ext cx="1951258" cy="1950220"/>
          </a:xfrm>
          <a:prstGeom prst="rect">
            <a:avLst/>
          </a:prstGeom>
          <a:blipFill>
            <a:blip r:embed="rId8"/>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290" name="object 45"/>
          <p:cNvSpPr/>
          <p:nvPr/>
        </p:nvSpPr>
        <p:spPr>
          <a:xfrm rot="393186">
            <a:off x="579933" y="5988305"/>
            <a:ext cx="1951258" cy="1950220"/>
          </a:xfrm>
          <a:prstGeom prst="rect">
            <a:avLst/>
          </a:prstGeom>
          <a:blipFill>
            <a:blip r:embed="rId8"/>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291" name="object 24"/>
          <p:cNvSpPr/>
          <p:nvPr/>
        </p:nvSpPr>
        <p:spPr>
          <a:xfrm rot="151985">
            <a:off x="3994796" y="4745239"/>
            <a:ext cx="2539285" cy="2587142"/>
          </a:xfrm>
          <a:prstGeom prst="rect">
            <a:avLst/>
          </a:prstGeom>
          <a:blipFill>
            <a:blip r:embed="rId9"/>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pic>
        <p:nvPicPr>
          <p:cNvPr id="292" name="Picture 4" descr="Picture 4"/>
          <p:cNvPicPr>
            <a:picLocks noChangeAspect="1"/>
          </p:cNvPicPr>
          <p:nvPr/>
        </p:nvPicPr>
        <p:blipFill>
          <a:blip r:embed="rId10">
            <a:extLst/>
          </a:blip>
          <a:stretch>
            <a:fillRect/>
          </a:stretch>
        </p:blipFill>
        <p:spPr>
          <a:xfrm>
            <a:off x="3812698" y="5050219"/>
            <a:ext cx="608641" cy="707545"/>
          </a:xfrm>
          <a:prstGeom prst="rect">
            <a:avLst/>
          </a:prstGeom>
          <a:ln w="12700">
            <a:miter lim="400000"/>
          </a:ln>
        </p:spPr>
      </p:pic>
      <p:pic>
        <p:nvPicPr>
          <p:cNvPr id="293" name="Picture 4" descr="Picture 4"/>
          <p:cNvPicPr>
            <a:picLocks noChangeAspect="1"/>
          </p:cNvPicPr>
          <p:nvPr/>
        </p:nvPicPr>
        <p:blipFill>
          <a:blip r:embed="rId10">
            <a:extLst/>
          </a:blip>
          <a:stretch>
            <a:fillRect/>
          </a:stretch>
        </p:blipFill>
        <p:spPr>
          <a:xfrm>
            <a:off x="5981370" y="5050219"/>
            <a:ext cx="608641" cy="707545"/>
          </a:xfrm>
          <a:prstGeom prst="rect">
            <a:avLst/>
          </a:prstGeom>
          <a:ln w="12700">
            <a:miter lim="400000"/>
          </a:ln>
        </p:spPr>
      </p:pic>
      <p:grpSp>
        <p:nvGrpSpPr>
          <p:cNvPr id="301" name="object 38"/>
          <p:cNvGrpSpPr/>
          <p:nvPr/>
        </p:nvGrpSpPr>
        <p:grpSpPr>
          <a:xfrm rot="16249343">
            <a:off x="2694830" y="3903943"/>
            <a:ext cx="368259" cy="1378019"/>
            <a:chOff x="0" y="0"/>
            <a:chExt cx="368257" cy="1378017"/>
          </a:xfrm>
        </p:grpSpPr>
        <p:sp>
          <p:nvSpPr>
            <p:cNvPr id="294" name="Square"/>
            <p:cNvSpPr/>
            <p:nvPr/>
          </p:nvSpPr>
          <p:spPr>
            <a:xfrm>
              <a:off x="122752" y="0"/>
              <a:ext cx="122754" cy="122753"/>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95" name="Square"/>
            <p:cNvSpPr/>
            <p:nvPr/>
          </p:nvSpPr>
          <p:spPr>
            <a:xfrm>
              <a:off x="122752" y="245504"/>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96" name="Square"/>
            <p:cNvSpPr/>
            <p:nvPr/>
          </p:nvSpPr>
          <p:spPr>
            <a:xfrm>
              <a:off x="122752" y="491009"/>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97" name="Square"/>
            <p:cNvSpPr/>
            <p:nvPr/>
          </p:nvSpPr>
          <p:spPr>
            <a:xfrm>
              <a:off x="122752" y="736514"/>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98" name="Shape"/>
            <p:cNvSpPr/>
            <p:nvPr/>
          </p:nvSpPr>
          <p:spPr>
            <a:xfrm>
              <a:off x="0" y="1009760"/>
              <a:ext cx="337570" cy="368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55" y="0"/>
                  </a:moveTo>
                  <a:lnTo>
                    <a:pt x="0" y="0"/>
                  </a:lnTo>
                  <a:lnTo>
                    <a:pt x="11782" y="21600"/>
                  </a:lnTo>
                  <a:lnTo>
                    <a:pt x="21600" y="3600"/>
                  </a:lnTo>
                  <a:lnTo>
                    <a:pt x="7855" y="3600"/>
                  </a:lnTo>
                  <a:lnTo>
                    <a:pt x="785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299" name="Rectangle"/>
            <p:cNvSpPr/>
            <p:nvPr/>
          </p:nvSpPr>
          <p:spPr>
            <a:xfrm>
              <a:off x="122752" y="982019"/>
              <a:ext cx="122754" cy="89118"/>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00" name="Shape"/>
            <p:cNvSpPr/>
            <p:nvPr/>
          </p:nvSpPr>
          <p:spPr>
            <a:xfrm>
              <a:off x="245505" y="1009760"/>
              <a:ext cx="122753" cy="61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620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grpSp>
      <p:grpSp>
        <p:nvGrpSpPr>
          <p:cNvPr id="309" name="object 38"/>
          <p:cNvGrpSpPr/>
          <p:nvPr/>
        </p:nvGrpSpPr>
        <p:grpSpPr>
          <a:xfrm rot="16249343">
            <a:off x="2779578" y="6373619"/>
            <a:ext cx="368258" cy="1378019"/>
            <a:chOff x="0" y="0"/>
            <a:chExt cx="368257" cy="1378017"/>
          </a:xfrm>
        </p:grpSpPr>
        <p:sp>
          <p:nvSpPr>
            <p:cNvPr id="302" name="Square"/>
            <p:cNvSpPr/>
            <p:nvPr/>
          </p:nvSpPr>
          <p:spPr>
            <a:xfrm>
              <a:off x="122752" y="0"/>
              <a:ext cx="122754" cy="122753"/>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03" name="Square"/>
            <p:cNvSpPr/>
            <p:nvPr/>
          </p:nvSpPr>
          <p:spPr>
            <a:xfrm>
              <a:off x="122752" y="245504"/>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04" name="Square"/>
            <p:cNvSpPr/>
            <p:nvPr/>
          </p:nvSpPr>
          <p:spPr>
            <a:xfrm>
              <a:off x="122752" y="491009"/>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05" name="Square"/>
            <p:cNvSpPr/>
            <p:nvPr/>
          </p:nvSpPr>
          <p:spPr>
            <a:xfrm>
              <a:off x="122752" y="736514"/>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06" name="Shape"/>
            <p:cNvSpPr/>
            <p:nvPr/>
          </p:nvSpPr>
          <p:spPr>
            <a:xfrm>
              <a:off x="0" y="1009760"/>
              <a:ext cx="337570" cy="368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55" y="0"/>
                  </a:moveTo>
                  <a:lnTo>
                    <a:pt x="0" y="0"/>
                  </a:lnTo>
                  <a:lnTo>
                    <a:pt x="11782" y="21600"/>
                  </a:lnTo>
                  <a:lnTo>
                    <a:pt x="21600" y="3600"/>
                  </a:lnTo>
                  <a:lnTo>
                    <a:pt x="7855" y="3600"/>
                  </a:lnTo>
                  <a:lnTo>
                    <a:pt x="785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07" name="Rectangle"/>
            <p:cNvSpPr/>
            <p:nvPr/>
          </p:nvSpPr>
          <p:spPr>
            <a:xfrm>
              <a:off x="122752" y="982019"/>
              <a:ext cx="122754" cy="89118"/>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08" name="Shape"/>
            <p:cNvSpPr/>
            <p:nvPr/>
          </p:nvSpPr>
          <p:spPr>
            <a:xfrm>
              <a:off x="245505" y="1009760"/>
              <a:ext cx="122753" cy="61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620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grpSp>
      <p:sp>
        <p:nvSpPr>
          <p:cNvPr id="310" name="Group"/>
          <p:cNvSpPr/>
          <p:nvPr/>
        </p:nvSpPr>
        <p:spPr>
          <a:xfrm>
            <a:off x="11639057" y="623244"/>
            <a:ext cx="812616" cy="866141"/>
          </a:xfrm>
          <a:prstGeom prst="ellipse">
            <a:avLst/>
          </a:prstGeom>
          <a:solidFill>
            <a:srgbClr val="001382"/>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3300">
                <a:solidFill>
                  <a:srgbClr val="FFFFFF"/>
                </a:solidFill>
                <a:latin typeface="Chelsea Basis Chiselled"/>
                <a:ea typeface="Chelsea Basis Chiselled"/>
                <a:cs typeface="Chelsea Basis Chiselled"/>
                <a:sym typeface="Chelsea Basis Chiselled"/>
              </a:defRPr>
            </a:lvl1pPr>
          </a:lstStyle>
          <a:p>
            <a:pPr/>
            <a:r>
              <a:t>5</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2"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pic>
        <p:nvPicPr>
          <p:cNvPr id="313" name="Picture 8" descr="Picture 8"/>
          <p:cNvPicPr>
            <a:picLocks noChangeAspect="1"/>
          </p:cNvPicPr>
          <p:nvPr/>
        </p:nvPicPr>
        <p:blipFill>
          <a:blip r:embed="rId3">
            <a:extLst/>
          </a:blip>
          <a:stretch>
            <a:fillRect/>
          </a:stretch>
        </p:blipFill>
        <p:spPr>
          <a:xfrm>
            <a:off x="652317" y="507238"/>
            <a:ext cx="1224749" cy="1237886"/>
          </a:xfrm>
          <a:prstGeom prst="rect">
            <a:avLst/>
          </a:prstGeom>
          <a:ln w="12700">
            <a:miter lim="400000"/>
          </a:ln>
        </p:spPr>
      </p:pic>
      <p:sp>
        <p:nvSpPr>
          <p:cNvPr id="314" name="INTERNATIONAL…"/>
          <p:cNvSpPr txBox="1"/>
          <p:nvPr/>
        </p:nvSpPr>
        <p:spPr>
          <a:xfrm>
            <a:off x="2019402" y="699445"/>
            <a:ext cx="2793684"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0" sz="2500">
                <a:solidFill>
                  <a:srgbClr val="001382"/>
                </a:solidFill>
                <a:latin typeface="Chelsea Basis Bold"/>
                <a:ea typeface="Chelsea Basis Bold"/>
                <a:cs typeface="Chelsea Basis Bold"/>
                <a:sym typeface="Chelsea Basis Bold"/>
              </a:defRPr>
            </a:pPr>
            <a:r>
              <a:t>INTERNATIONAL </a:t>
            </a:r>
          </a:p>
          <a:p>
            <a:pPr algn="l" defTabSz="457200">
              <a:defRPr b="0" sz="2500">
                <a:solidFill>
                  <a:srgbClr val="001382"/>
                </a:solidFill>
                <a:latin typeface="Chelsea Basis Bold"/>
                <a:ea typeface="Chelsea Basis Bold"/>
                <a:cs typeface="Chelsea Basis Bold"/>
                <a:sym typeface="Chelsea Basis Bold"/>
              </a:defRPr>
            </a:pPr>
            <a:r>
              <a:t>DEVELOPMENT</a:t>
            </a:r>
          </a:p>
        </p:txBody>
      </p:sp>
      <p:sp>
        <p:nvSpPr>
          <p:cNvPr id="315" name="sPEED SCORE"/>
          <p:cNvSpPr/>
          <p:nvPr/>
        </p:nvSpPr>
        <p:spPr>
          <a:xfrm>
            <a:off x="6886290" y="635945"/>
            <a:ext cx="5659577" cy="840740"/>
          </a:xfrm>
          <a:prstGeom prst="roundRect">
            <a:avLst>
              <a:gd name="adj" fmla="val 22659"/>
            </a:avLst>
          </a:prstGeom>
          <a:solidFill>
            <a:srgbClr val="FFFFFF"/>
          </a:solidFill>
          <a:ln w="254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p>
            <a:pPr algn="l">
              <a:defRPr b="0" sz="3000">
                <a:solidFill>
                  <a:srgbClr val="C4940E"/>
                </a:solidFill>
                <a:latin typeface="Chelsea Basis Chiselled"/>
                <a:ea typeface="Chelsea Basis Chiselled"/>
                <a:cs typeface="Chelsea Basis Chiselled"/>
                <a:sym typeface="Chelsea Basis Chiselled"/>
              </a:defRPr>
            </a:pPr>
            <a:r>
              <a:t> </a:t>
            </a:r>
            <a:r>
              <a:rPr>
                <a:solidFill>
                  <a:srgbClr val="001382"/>
                </a:solidFill>
              </a:rPr>
              <a:t> sPEED SCORE</a:t>
            </a:r>
          </a:p>
        </p:txBody>
      </p:sp>
      <p:sp>
        <p:nvSpPr>
          <p:cNvPr id="316" name="Rounded Rectangle"/>
          <p:cNvSpPr/>
          <p:nvPr/>
        </p:nvSpPr>
        <p:spPr>
          <a:xfrm>
            <a:off x="6886290" y="1561877"/>
            <a:ext cx="5659577" cy="7684230"/>
          </a:xfrm>
          <a:prstGeom prst="roundRect">
            <a:avLst>
              <a:gd name="adj" fmla="val 3903"/>
            </a:avLst>
          </a:prstGeom>
          <a:solidFill>
            <a:srgbClr val="FFFFFF"/>
          </a:solidFill>
          <a:ln w="25400">
            <a:solidFill>
              <a:srgbClr val="C4940E"/>
            </a:solidFill>
            <a:miter/>
          </a:ln>
        </p:spPr>
        <p:txBody>
          <a:bodyPr lIns="50800" tIns="50800" rIns="50800" bIns="50800" anchor="ctr"/>
          <a:lstStyle/>
          <a:p>
            <a:pPr marL="254634" indent="-171450" algn="l" defTabSz="914400">
              <a:buSzPct val="100000"/>
              <a:buFont typeface="Arial"/>
              <a:buChar char="•"/>
              <a:tabLst>
                <a:tab pos="254000" algn="l"/>
              </a:tabLst>
              <a:defRPr b="0" spc="-4" sz="1000">
                <a:solidFill>
                  <a:srgbClr val="FFFFFF"/>
                </a:solidFill>
                <a:latin typeface="Chelsea Basis Light"/>
                <a:ea typeface="Chelsea Basis Light"/>
                <a:cs typeface="Chelsea Basis Light"/>
                <a:sym typeface="Chelsea Basis Light"/>
              </a:defRPr>
            </a:pPr>
          </a:p>
        </p:txBody>
      </p:sp>
      <p:sp>
        <p:nvSpPr>
          <p:cNvPr id="317" name="Text"/>
          <p:cNvSpPr txBox="1"/>
          <p:nvPr/>
        </p:nvSpPr>
        <p:spPr>
          <a:xfrm>
            <a:off x="2623241" y="2146688"/>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318" name="Text"/>
          <p:cNvSpPr txBox="1"/>
          <p:nvPr/>
        </p:nvSpPr>
        <p:spPr>
          <a:xfrm>
            <a:off x="5784850" y="314959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sp>
        <p:nvSpPr>
          <p:cNvPr id="319" name="HOW TO PLAY…"/>
          <p:cNvSpPr/>
          <p:nvPr/>
        </p:nvSpPr>
        <p:spPr>
          <a:xfrm>
            <a:off x="6974848" y="1649279"/>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 HOW TO PLAY…</a:t>
            </a:r>
          </a:p>
        </p:txBody>
      </p:sp>
      <p:sp>
        <p:nvSpPr>
          <p:cNvPr id="320" name="CHALLENGE YOURSELF MORE…"/>
          <p:cNvSpPr/>
          <p:nvPr/>
        </p:nvSpPr>
        <p:spPr>
          <a:xfrm>
            <a:off x="6974848" y="5418492"/>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CHALLENGE YOURSELF MORE…</a:t>
            </a:r>
          </a:p>
        </p:txBody>
      </p:sp>
      <p:sp>
        <p:nvSpPr>
          <p:cNvPr id="321" name="Players work in groups of 2…"/>
          <p:cNvSpPr txBox="1"/>
          <p:nvPr/>
        </p:nvSpPr>
        <p:spPr>
          <a:xfrm>
            <a:off x="7153295" y="2333163"/>
            <a:ext cx="5125568"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177800" algn="l"/>
              </a:tabLst>
              <a:defRPr b="0" spc="-8" sz="1700">
                <a:latin typeface="Chelsea Basis Light"/>
                <a:ea typeface="Chelsea Basis Light"/>
                <a:cs typeface="Chelsea Basis Light"/>
                <a:sym typeface="Chelsea Basis Light"/>
              </a:defRPr>
            </a:pPr>
            <a:r>
              <a:t>Players work </a:t>
            </a:r>
            <a:r>
              <a:rPr spc="0"/>
              <a:t>in </a:t>
            </a:r>
            <a:r>
              <a:t>groups of</a:t>
            </a:r>
            <a:r>
              <a:rPr spc="-17"/>
              <a:t> 2</a:t>
            </a:r>
          </a:p>
          <a:p>
            <a:pPr marL="236140" marR="5080" indent="-236140" algn="l" defTabSz="914400">
              <a:buSzPct val="50000"/>
              <a:buBlip>
                <a:blip r:embed="rId4"/>
              </a:buBlip>
              <a:tabLst>
                <a:tab pos="177800" algn="l"/>
              </a:tabLst>
              <a:defRPr b="0" sz="1700">
                <a:latin typeface="Chelsea Basis Light"/>
                <a:ea typeface="Chelsea Basis Light"/>
                <a:cs typeface="Chelsea Basis Light"/>
                <a:sym typeface="Chelsea Basis Light"/>
              </a:defRPr>
            </a:pPr>
          </a:p>
          <a:p>
            <a:pPr marL="236140" indent="-236140" algn="l" defTabSz="914400">
              <a:buSzPct val="50000"/>
              <a:buBlip>
                <a:blip r:embed="rId4"/>
              </a:buBlip>
              <a:tabLst>
                <a:tab pos="177800" algn="l"/>
              </a:tabLst>
              <a:defRPr b="0" sz="1700">
                <a:latin typeface="Chelsea Basis Light"/>
                <a:ea typeface="Chelsea Basis Light"/>
                <a:cs typeface="Chelsea Basis Light"/>
                <a:sym typeface="Chelsea Basis Light"/>
              </a:defRPr>
            </a:pPr>
            <a:r>
              <a:t>On </a:t>
            </a:r>
            <a:r>
              <a:rPr spc="-8"/>
              <a:t>the players </a:t>
            </a:r>
            <a:r>
              <a:t>call, </a:t>
            </a:r>
            <a:r>
              <a:rPr spc="-8"/>
              <a:t>the two sprinters go </a:t>
            </a:r>
            <a:r>
              <a:t>and </a:t>
            </a:r>
            <a:r>
              <a:rPr spc="-8"/>
              <a:t>the </a:t>
            </a:r>
            <a:r>
              <a:t>aim is to </a:t>
            </a:r>
            <a:r>
              <a:rPr spc="-8"/>
              <a:t>get their </a:t>
            </a:r>
            <a:r>
              <a:t>ball </a:t>
            </a:r>
            <a:r>
              <a:rPr spc="-8"/>
              <a:t>first</a:t>
            </a:r>
          </a:p>
          <a:p>
            <a:pPr marL="236140" indent="-236140" algn="l" defTabSz="914400">
              <a:buSzPct val="50000"/>
              <a:buBlip>
                <a:blip r:embed="rId4"/>
              </a:buBlip>
              <a:tabLst>
                <a:tab pos="1778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177800" algn="l"/>
              </a:tabLst>
              <a:defRPr b="0" spc="-8" sz="1700">
                <a:latin typeface="Chelsea Basis Light"/>
                <a:ea typeface="Chelsea Basis Light"/>
                <a:cs typeface="Chelsea Basis Light"/>
                <a:sym typeface="Chelsea Basis Light"/>
              </a:defRPr>
            </a:pPr>
            <a:r>
              <a:t>The first player to score wins a point</a:t>
            </a:r>
          </a:p>
        </p:txBody>
      </p:sp>
      <p:sp>
        <p:nvSpPr>
          <p:cNvPr id="322" name="Apply agility challenges in the middle instead of sprinting in lines…"/>
          <p:cNvSpPr txBox="1"/>
          <p:nvPr/>
        </p:nvSpPr>
        <p:spPr>
          <a:xfrm>
            <a:off x="7220871" y="6277615"/>
            <a:ext cx="4990415"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190500" algn="l"/>
              </a:tabLst>
              <a:defRPr b="0" sz="1700">
                <a:latin typeface="Chelsea Basis Light"/>
                <a:ea typeface="Chelsea Basis Light"/>
                <a:cs typeface="Chelsea Basis Light"/>
                <a:sym typeface="Chelsea Basis Light"/>
              </a:defRPr>
            </a:pPr>
            <a:r>
              <a:t>Apply agility challenges in the middle instead of sprinting in lines</a:t>
            </a:r>
          </a:p>
          <a:p>
            <a:pPr marL="236140" indent="-236140" algn="l" defTabSz="914400">
              <a:buSzPct val="50000"/>
              <a:buBlip>
                <a:blip r:embed="rId4"/>
              </a:buBlip>
              <a:tabLst>
                <a:tab pos="190500" algn="l"/>
              </a:tabLst>
              <a:defRPr b="0" sz="1700">
                <a:latin typeface="Chelsea Basis Light"/>
                <a:ea typeface="Chelsea Basis Light"/>
                <a:cs typeface="Chelsea Basis Light"/>
                <a:sym typeface="Chelsea Basis Light"/>
              </a:defRPr>
            </a:pPr>
          </a:p>
          <a:p>
            <a:pPr marL="236140" indent="-236140" algn="l" defTabSz="914400">
              <a:buSzPct val="50000"/>
              <a:buBlip>
                <a:blip r:embed="rId4"/>
              </a:buBlip>
              <a:tabLst>
                <a:tab pos="190500" algn="l"/>
              </a:tabLst>
              <a:defRPr b="0" spc="-8" sz="1700">
                <a:latin typeface="Chelsea Basis Light"/>
                <a:ea typeface="Chelsea Basis Light"/>
                <a:cs typeface="Chelsea Basis Light"/>
                <a:sym typeface="Chelsea Basis Light"/>
              </a:defRPr>
            </a:pPr>
            <a:r>
              <a:t>Change the start position of players, they could </a:t>
            </a:r>
            <a:r>
              <a:rPr spc="0"/>
              <a:t>be </a:t>
            </a:r>
            <a:r>
              <a:t>sat down, laying down or on their</a:t>
            </a:r>
            <a:r>
              <a:rPr spc="127"/>
              <a:t> </a:t>
            </a:r>
            <a:r>
              <a:t>front</a:t>
            </a:r>
          </a:p>
        </p:txBody>
      </p:sp>
      <p:sp>
        <p:nvSpPr>
          <p:cNvPr id="323"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24" name="FOCUS: SPEED"/>
          <p:cNvSpPr/>
          <p:nvPr/>
        </p:nvSpPr>
        <p:spPr>
          <a:xfrm>
            <a:off x="7003445" y="8694225"/>
            <a:ext cx="3773865" cy="434341"/>
          </a:xfrm>
          <a:prstGeom prst="roundRect">
            <a:avLst>
              <a:gd name="adj" fmla="val 43860"/>
            </a:avLst>
          </a:prstGeom>
          <a:solidFill>
            <a:srgbClr val="C4940E"/>
          </a:solidFill>
          <a:ln w="127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FOCUS: SPEED</a:t>
            </a:r>
          </a:p>
        </p:txBody>
      </p:sp>
      <p:sp>
        <p:nvSpPr>
          <p:cNvPr id="325" name="object 24"/>
          <p:cNvSpPr/>
          <p:nvPr/>
        </p:nvSpPr>
        <p:spPr>
          <a:xfrm>
            <a:off x="2437133" y="8471066"/>
            <a:ext cx="225552" cy="320040"/>
          </a:xfrm>
          <a:prstGeom prst="rect">
            <a:avLst/>
          </a:prstGeom>
          <a:blipFill>
            <a:blip r:embed="rId5"/>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326" name="object 29"/>
          <p:cNvSpPr/>
          <p:nvPr/>
        </p:nvSpPr>
        <p:spPr>
          <a:xfrm>
            <a:off x="2171958" y="8269897"/>
            <a:ext cx="143257" cy="115825"/>
          </a:xfrm>
          <a:prstGeom prst="rect">
            <a:avLst/>
          </a:prstGeom>
          <a:blipFill>
            <a:blip r:embed="rId6"/>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327" name="object 44"/>
          <p:cNvSpPr/>
          <p:nvPr/>
        </p:nvSpPr>
        <p:spPr>
          <a:xfrm>
            <a:off x="1164666" y="6410119"/>
            <a:ext cx="119700" cy="119702"/>
          </a:xfrm>
          <a:prstGeom prst="rect">
            <a:avLst/>
          </a:prstGeom>
          <a:blipFill>
            <a:blip r:embed="rId7"/>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328" name="object 45"/>
          <p:cNvSpPr/>
          <p:nvPr/>
        </p:nvSpPr>
        <p:spPr>
          <a:xfrm rot="393186">
            <a:off x="672967" y="4036865"/>
            <a:ext cx="1951258" cy="1950221"/>
          </a:xfrm>
          <a:prstGeom prst="rect">
            <a:avLst/>
          </a:prstGeom>
          <a:blipFill>
            <a:blip r:embed="rId8"/>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329" name="object 45"/>
          <p:cNvSpPr/>
          <p:nvPr/>
        </p:nvSpPr>
        <p:spPr>
          <a:xfrm rot="393186">
            <a:off x="289067" y="5494860"/>
            <a:ext cx="1951258" cy="1950221"/>
          </a:xfrm>
          <a:prstGeom prst="rect">
            <a:avLst/>
          </a:prstGeom>
          <a:blipFill>
            <a:blip r:embed="rId8"/>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grpSp>
        <p:nvGrpSpPr>
          <p:cNvPr id="337" name="object 38"/>
          <p:cNvGrpSpPr/>
          <p:nvPr/>
        </p:nvGrpSpPr>
        <p:grpSpPr>
          <a:xfrm rot="16249343">
            <a:off x="2779578" y="4322967"/>
            <a:ext cx="368258" cy="1378018"/>
            <a:chOff x="0" y="0"/>
            <a:chExt cx="368257" cy="1378017"/>
          </a:xfrm>
        </p:grpSpPr>
        <p:sp>
          <p:nvSpPr>
            <p:cNvPr id="330" name="Square"/>
            <p:cNvSpPr/>
            <p:nvPr/>
          </p:nvSpPr>
          <p:spPr>
            <a:xfrm>
              <a:off x="122752" y="0"/>
              <a:ext cx="122754" cy="122753"/>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31" name="Square"/>
            <p:cNvSpPr/>
            <p:nvPr/>
          </p:nvSpPr>
          <p:spPr>
            <a:xfrm>
              <a:off x="122752" y="245504"/>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32" name="Square"/>
            <p:cNvSpPr/>
            <p:nvPr/>
          </p:nvSpPr>
          <p:spPr>
            <a:xfrm>
              <a:off x="122752" y="491009"/>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33" name="Square"/>
            <p:cNvSpPr/>
            <p:nvPr/>
          </p:nvSpPr>
          <p:spPr>
            <a:xfrm>
              <a:off x="122752" y="736514"/>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34" name="Shape"/>
            <p:cNvSpPr/>
            <p:nvPr/>
          </p:nvSpPr>
          <p:spPr>
            <a:xfrm>
              <a:off x="0" y="1009760"/>
              <a:ext cx="337570" cy="368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55" y="0"/>
                  </a:moveTo>
                  <a:lnTo>
                    <a:pt x="0" y="0"/>
                  </a:lnTo>
                  <a:lnTo>
                    <a:pt x="11782" y="21600"/>
                  </a:lnTo>
                  <a:lnTo>
                    <a:pt x="21600" y="3600"/>
                  </a:lnTo>
                  <a:lnTo>
                    <a:pt x="7855" y="3600"/>
                  </a:lnTo>
                  <a:lnTo>
                    <a:pt x="785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35" name="Rectangle"/>
            <p:cNvSpPr/>
            <p:nvPr/>
          </p:nvSpPr>
          <p:spPr>
            <a:xfrm>
              <a:off x="122752" y="982019"/>
              <a:ext cx="122754" cy="89118"/>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36" name="Shape"/>
            <p:cNvSpPr/>
            <p:nvPr/>
          </p:nvSpPr>
          <p:spPr>
            <a:xfrm>
              <a:off x="245505" y="1009760"/>
              <a:ext cx="122753" cy="61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620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grpSp>
      <p:grpSp>
        <p:nvGrpSpPr>
          <p:cNvPr id="345" name="object 38"/>
          <p:cNvGrpSpPr/>
          <p:nvPr/>
        </p:nvGrpSpPr>
        <p:grpSpPr>
          <a:xfrm rot="16249343">
            <a:off x="2779578" y="5780961"/>
            <a:ext cx="368258" cy="1378019"/>
            <a:chOff x="0" y="0"/>
            <a:chExt cx="368257" cy="1378017"/>
          </a:xfrm>
        </p:grpSpPr>
        <p:sp>
          <p:nvSpPr>
            <p:cNvPr id="338" name="Square"/>
            <p:cNvSpPr/>
            <p:nvPr/>
          </p:nvSpPr>
          <p:spPr>
            <a:xfrm>
              <a:off x="122752" y="0"/>
              <a:ext cx="122754" cy="122753"/>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39" name="Square"/>
            <p:cNvSpPr/>
            <p:nvPr/>
          </p:nvSpPr>
          <p:spPr>
            <a:xfrm>
              <a:off x="122752" y="245504"/>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40" name="Square"/>
            <p:cNvSpPr/>
            <p:nvPr/>
          </p:nvSpPr>
          <p:spPr>
            <a:xfrm>
              <a:off x="122752" y="491009"/>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41" name="Square"/>
            <p:cNvSpPr/>
            <p:nvPr/>
          </p:nvSpPr>
          <p:spPr>
            <a:xfrm>
              <a:off x="122752" y="736514"/>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42" name="Shape"/>
            <p:cNvSpPr/>
            <p:nvPr/>
          </p:nvSpPr>
          <p:spPr>
            <a:xfrm>
              <a:off x="0" y="1009760"/>
              <a:ext cx="337570" cy="368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55" y="0"/>
                  </a:moveTo>
                  <a:lnTo>
                    <a:pt x="0" y="0"/>
                  </a:lnTo>
                  <a:lnTo>
                    <a:pt x="11782" y="21600"/>
                  </a:lnTo>
                  <a:lnTo>
                    <a:pt x="21600" y="3600"/>
                  </a:lnTo>
                  <a:lnTo>
                    <a:pt x="7855" y="3600"/>
                  </a:lnTo>
                  <a:lnTo>
                    <a:pt x="785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43" name="Rectangle"/>
            <p:cNvSpPr/>
            <p:nvPr/>
          </p:nvSpPr>
          <p:spPr>
            <a:xfrm>
              <a:off x="122752" y="982019"/>
              <a:ext cx="122754" cy="89118"/>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44" name="Shape"/>
            <p:cNvSpPr/>
            <p:nvPr/>
          </p:nvSpPr>
          <p:spPr>
            <a:xfrm>
              <a:off x="245505" y="1009760"/>
              <a:ext cx="122753" cy="61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620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grpSp>
      <p:sp>
        <p:nvSpPr>
          <p:cNvPr id="346" name="object 53"/>
          <p:cNvSpPr/>
          <p:nvPr/>
        </p:nvSpPr>
        <p:spPr>
          <a:xfrm flipH="1">
            <a:off x="5221804" y="4844089"/>
            <a:ext cx="1316592" cy="1583147"/>
          </a:xfrm>
          <a:prstGeom prst="rect">
            <a:avLst/>
          </a:prstGeom>
          <a:blipFill>
            <a:blip r:embed="rId9"/>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pic>
        <p:nvPicPr>
          <p:cNvPr id="347" name="20.png" descr="20.png"/>
          <p:cNvPicPr>
            <a:picLocks noChangeAspect="1"/>
          </p:cNvPicPr>
          <p:nvPr/>
        </p:nvPicPr>
        <p:blipFill>
          <a:blip r:embed="rId10">
            <a:extLst/>
          </a:blip>
          <a:stretch>
            <a:fillRect/>
          </a:stretch>
        </p:blipFill>
        <p:spPr>
          <a:xfrm>
            <a:off x="4125079" y="4817976"/>
            <a:ext cx="626933" cy="632180"/>
          </a:xfrm>
          <a:prstGeom prst="rect">
            <a:avLst/>
          </a:prstGeom>
          <a:ln w="12700">
            <a:miter lim="400000"/>
          </a:ln>
        </p:spPr>
      </p:pic>
      <p:pic>
        <p:nvPicPr>
          <p:cNvPr id="348" name="20.png" descr="20.png"/>
          <p:cNvPicPr>
            <a:picLocks noChangeAspect="1"/>
          </p:cNvPicPr>
          <p:nvPr/>
        </p:nvPicPr>
        <p:blipFill>
          <a:blip r:embed="rId10">
            <a:extLst/>
          </a:blip>
          <a:stretch>
            <a:fillRect/>
          </a:stretch>
        </p:blipFill>
        <p:spPr>
          <a:xfrm>
            <a:off x="4125079" y="6153881"/>
            <a:ext cx="626933" cy="632179"/>
          </a:xfrm>
          <a:prstGeom prst="rect">
            <a:avLst/>
          </a:prstGeom>
          <a:ln w="12700">
            <a:miter lim="400000"/>
          </a:ln>
        </p:spPr>
      </p:pic>
      <p:sp>
        <p:nvSpPr>
          <p:cNvPr id="349" name="Group"/>
          <p:cNvSpPr/>
          <p:nvPr/>
        </p:nvSpPr>
        <p:spPr>
          <a:xfrm>
            <a:off x="11639057" y="623244"/>
            <a:ext cx="812616" cy="866141"/>
          </a:xfrm>
          <a:prstGeom prst="ellipse">
            <a:avLst/>
          </a:prstGeom>
          <a:solidFill>
            <a:srgbClr val="001382"/>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3300">
                <a:solidFill>
                  <a:srgbClr val="FFFFFF"/>
                </a:solidFill>
                <a:latin typeface="Chelsea Basis Chiselled"/>
                <a:ea typeface="Chelsea Basis Chiselled"/>
                <a:cs typeface="Chelsea Basis Chiselled"/>
                <a:sym typeface="Chelsea Basis Chiselled"/>
              </a:defRPr>
            </a:lvl1pPr>
          </a:lstStyle>
          <a:p>
            <a:pPr/>
            <a:r>
              <a:t>6</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1"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pic>
        <p:nvPicPr>
          <p:cNvPr id="352" name="Picture 8" descr="Picture 8"/>
          <p:cNvPicPr>
            <a:picLocks noChangeAspect="1"/>
          </p:cNvPicPr>
          <p:nvPr/>
        </p:nvPicPr>
        <p:blipFill>
          <a:blip r:embed="rId3">
            <a:extLst/>
          </a:blip>
          <a:stretch>
            <a:fillRect/>
          </a:stretch>
        </p:blipFill>
        <p:spPr>
          <a:xfrm>
            <a:off x="652317" y="507238"/>
            <a:ext cx="1224749" cy="1237886"/>
          </a:xfrm>
          <a:prstGeom prst="rect">
            <a:avLst/>
          </a:prstGeom>
          <a:ln w="12700">
            <a:miter lim="400000"/>
          </a:ln>
        </p:spPr>
      </p:pic>
      <p:sp>
        <p:nvSpPr>
          <p:cNvPr id="353" name="INTERNATIONAL…"/>
          <p:cNvSpPr txBox="1"/>
          <p:nvPr/>
        </p:nvSpPr>
        <p:spPr>
          <a:xfrm>
            <a:off x="2019402" y="699445"/>
            <a:ext cx="2793684"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0" sz="2500">
                <a:solidFill>
                  <a:srgbClr val="001382"/>
                </a:solidFill>
                <a:latin typeface="Chelsea Basis Bold"/>
                <a:ea typeface="Chelsea Basis Bold"/>
                <a:cs typeface="Chelsea Basis Bold"/>
                <a:sym typeface="Chelsea Basis Bold"/>
              </a:defRPr>
            </a:pPr>
            <a:r>
              <a:t>INTERNATIONAL </a:t>
            </a:r>
          </a:p>
          <a:p>
            <a:pPr algn="l" defTabSz="457200">
              <a:defRPr b="0" sz="2500">
                <a:solidFill>
                  <a:srgbClr val="001382"/>
                </a:solidFill>
                <a:latin typeface="Chelsea Basis Bold"/>
                <a:ea typeface="Chelsea Basis Bold"/>
                <a:cs typeface="Chelsea Basis Bold"/>
                <a:sym typeface="Chelsea Basis Bold"/>
              </a:defRPr>
            </a:pPr>
            <a:r>
              <a:t>DEVELOPMENT</a:t>
            </a:r>
          </a:p>
        </p:txBody>
      </p:sp>
      <p:sp>
        <p:nvSpPr>
          <p:cNvPr id="354" name="split speed"/>
          <p:cNvSpPr/>
          <p:nvPr/>
        </p:nvSpPr>
        <p:spPr>
          <a:xfrm>
            <a:off x="6886290" y="635945"/>
            <a:ext cx="5659577" cy="840740"/>
          </a:xfrm>
          <a:prstGeom prst="roundRect">
            <a:avLst>
              <a:gd name="adj" fmla="val 22659"/>
            </a:avLst>
          </a:prstGeom>
          <a:solidFill>
            <a:srgbClr val="FFFFFF"/>
          </a:solidFill>
          <a:ln w="254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p>
            <a:pPr algn="l">
              <a:defRPr b="0" sz="3000">
                <a:solidFill>
                  <a:srgbClr val="C4940E"/>
                </a:solidFill>
                <a:latin typeface="Chelsea Basis Chiselled"/>
                <a:ea typeface="Chelsea Basis Chiselled"/>
                <a:cs typeface="Chelsea Basis Chiselled"/>
                <a:sym typeface="Chelsea Basis Chiselled"/>
              </a:defRPr>
            </a:pPr>
            <a:r>
              <a:t>  </a:t>
            </a:r>
            <a:r>
              <a:rPr>
                <a:solidFill>
                  <a:srgbClr val="001382"/>
                </a:solidFill>
              </a:rPr>
              <a:t>split speed</a:t>
            </a:r>
          </a:p>
        </p:txBody>
      </p:sp>
      <p:sp>
        <p:nvSpPr>
          <p:cNvPr id="355" name="Rounded Rectangle"/>
          <p:cNvSpPr/>
          <p:nvPr/>
        </p:nvSpPr>
        <p:spPr>
          <a:xfrm>
            <a:off x="6886290" y="1561877"/>
            <a:ext cx="5659577" cy="7684230"/>
          </a:xfrm>
          <a:prstGeom prst="roundRect">
            <a:avLst>
              <a:gd name="adj" fmla="val 3903"/>
            </a:avLst>
          </a:prstGeom>
          <a:solidFill>
            <a:srgbClr val="FFFFFF"/>
          </a:solidFill>
          <a:ln w="25400">
            <a:solidFill>
              <a:srgbClr val="C4940E"/>
            </a:solidFill>
            <a:miter/>
          </a:ln>
        </p:spPr>
        <p:txBody>
          <a:bodyPr lIns="50800" tIns="50800" rIns="50800" bIns="50800" anchor="ctr"/>
          <a:lstStyle/>
          <a:p>
            <a:pPr marL="254634" indent="-171450" algn="l" defTabSz="914400">
              <a:buSzPct val="100000"/>
              <a:buFont typeface="Arial"/>
              <a:buChar char="•"/>
              <a:tabLst>
                <a:tab pos="254000" algn="l"/>
              </a:tabLst>
              <a:defRPr b="0" spc="-4" sz="1000">
                <a:solidFill>
                  <a:srgbClr val="FFFFFF"/>
                </a:solidFill>
                <a:latin typeface="Chelsea Basis Light"/>
                <a:ea typeface="Chelsea Basis Light"/>
                <a:cs typeface="Chelsea Basis Light"/>
                <a:sym typeface="Chelsea Basis Light"/>
              </a:defRPr>
            </a:pPr>
          </a:p>
        </p:txBody>
      </p:sp>
      <p:sp>
        <p:nvSpPr>
          <p:cNvPr id="356" name="Text"/>
          <p:cNvSpPr txBox="1"/>
          <p:nvPr/>
        </p:nvSpPr>
        <p:spPr>
          <a:xfrm>
            <a:off x="2623241" y="2146688"/>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357" name="Text"/>
          <p:cNvSpPr txBox="1"/>
          <p:nvPr/>
        </p:nvSpPr>
        <p:spPr>
          <a:xfrm>
            <a:off x="5784850" y="314959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sp>
        <p:nvSpPr>
          <p:cNvPr id="358" name="HOW TO PLAY…"/>
          <p:cNvSpPr/>
          <p:nvPr/>
        </p:nvSpPr>
        <p:spPr>
          <a:xfrm>
            <a:off x="6974848" y="1649279"/>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 HOW TO PLAY…</a:t>
            </a:r>
          </a:p>
        </p:txBody>
      </p:sp>
      <p:sp>
        <p:nvSpPr>
          <p:cNvPr id="359" name="CHALLENGE YOURSELF MORE…"/>
          <p:cNvSpPr/>
          <p:nvPr/>
        </p:nvSpPr>
        <p:spPr>
          <a:xfrm>
            <a:off x="6974848" y="5418492"/>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CHALLENGE YOURSELF MORE…</a:t>
            </a:r>
          </a:p>
        </p:txBody>
      </p:sp>
      <p:sp>
        <p:nvSpPr>
          <p:cNvPr id="360" name="Players work in groups of 3…"/>
          <p:cNvSpPr txBox="1"/>
          <p:nvPr/>
        </p:nvSpPr>
        <p:spPr>
          <a:xfrm>
            <a:off x="7220871" y="2430255"/>
            <a:ext cx="5125568" cy="264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177800" algn="l"/>
              </a:tabLst>
              <a:defRPr b="0" spc="-8" sz="1700">
                <a:latin typeface="Chelsea Basis Light"/>
                <a:ea typeface="Chelsea Basis Light"/>
                <a:cs typeface="Chelsea Basis Light"/>
                <a:sym typeface="Chelsea Basis Light"/>
              </a:defRPr>
            </a:pPr>
            <a:r>
              <a:t>Players work </a:t>
            </a:r>
            <a:r>
              <a:rPr spc="0"/>
              <a:t>in </a:t>
            </a:r>
            <a:r>
              <a:t>groups of</a:t>
            </a:r>
            <a:r>
              <a:rPr spc="-17"/>
              <a:t> 3</a:t>
            </a:r>
          </a:p>
          <a:p>
            <a:pPr marL="236140" marR="5080" indent="-236140" algn="l" defTabSz="914400">
              <a:buSzPct val="50000"/>
              <a:buBlip>
                <a:blip r:embed="rId4"/>
              </a:buBlip>
              <a:tabLst>
                <a:tab pos="177800" algn="l"/>
              </a:tabLst>
              <a:defRPr b="0" sz="1700">
                <a:latin typeface="Chelsea Basis Light"/>
                <a:ea typeface="Chelsea Basis Light"/>
                <a:cs typeface="Chelsea Basis Light"/>
                <a:sym typeface="Chelsea Basis Light"/>
              </a:defRPr>
            </a:pPr>
          </a:p>
          <a:p>
            <a:pPr marL="236140" indent="-236140" algn="l" defTabSz="914400">
              <a:buSzPct val="50000"/>
              <a:buBlip>
                <a:blip r:embed="rId4"/>
              </a:buBlip>
              <a:tabLst>
                <a:tab pos="177800" algn="l"/>
              </a:tabLst>
              <a:defRPr b="0" sz="1700">
                <a:latin typeface="Chelsea Basis Light"/>
                <a:ea typeface="Chelsea Basis Light"/>
                <a:cs typeface="Chelsea Basis Light"/>
                <a:sym typeface="Chelsea Basis Light"/>
              </a:defRPr>
            </a:pPr>
            <a:r>
              <a:t>2 players stand next to each other while the other server behind them with a ball and out of sight</a:t>
            </a:r>
          </a:p>
          <a:p>
            <a:pPr marL="236140" indent="-236140" algn="l" defTabSz="914400">
              <a:buSzPct val="50000"/>
              <a:buBlip>
                <a:blip r:embed="rId4"/>
              </a:buBlip>
              <a:tabLst>
                <a:tab pos="177800" algn="l"/>
              </a:tabLst>
              <a:defRPr b="0" spc="-8" sz="1700">
                <a:latin typeface="Chelsea Basis Light"/>
                <a:ea typeface="Chelsea Basis Light"/>
                <a:cs typeface="Chelsea Basis Light"/>
                <a:sym typeface="Chelsea Basis Light"/>
              </a:defRPr>
            </a:pPr>
          </a:p>
          <a:p>
            <a:pPr marL="236140" indent="-236140" algn="l" defTabSz="914400">
              <a:buSzPct val="50000"/>
              <a:buBlip>
                <a:blip r:embed="rId4"/>
              </a:buBlip>
              <a:tabLst>
                <a:tab pos="177800" algn="l"/>
              </a:tabLst>
              <a:defRPr b="0" spc="-8" sz="1700">
                <a:latin typeface="Chelsea Basis Light"/>
                <a:ea typeface="Chelsea Basis Light"/>
                <a:cs typeface="Chelsea Basis Light"/>
                <a:sym typeface="Chelsea Basis Light"/>
              </a:defRPr>
            </a:pPr>
            <a:r>
              <a:t>The server feeds the ball over, under or around the pair and they must compete to print and get to the ball first and score, whilst the other player can tackle them</a:t>
            </a:r>
          </a:p>
        </p:txBody>
      </p:sp>
      <p:sp>
        <p:nvSpPr>
          <p:cNvPr id="361" name="The football can be kicked through for the challengers…"/>
          <p:cNvSpPr txBox="1"/>
          <p:nvPr/>
        </p:nvSpPr>
        <p:spPr>
          <a:xfrm>
            <a:off x="7220871" y="6277615"/>
            <a:ext cx="4990415"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190500" algn="l"/>
              </a:tabLst>
              <a:defRPr b="0" sz="1700">
                <a:latin typeface="Chelsea Basis Light"/>
                <a:ea typeface="Chelsea Basis Light"/>
                <a:cs typeface="Chelsea Basis Light"/>
                <a:sym typeface="Chelsea Basis Light"/>
              </a:defRPr>
            </a:pPr>
            <a:r>
              <a:t>The football can be kicked through for the challengers</a:t>
            </a:r>
          </a:p>
          <a:p>
            <a:pPr marL="236140" indent="-236140" algn="l" defTabSz="914400">
              <a:buSzPct val="50000"/>
              <a:buBlip>
                <a:blip r:embed="rId4"/>
              </a:buBlip>
              <a:tabLst>
                <a:tab pos="190500" algn="l"/>
              </a:tabLst>
              <a:defRPr b="0" sz="1700">
                <a:latin typeface="Chelsea Basis Light"/>
                <a:ea typeface="Chelsea Basis Light"/>
                <a:cs typeface="Chelsea Basis Light"/>
                <a:sym typeface="Chelsea Basis Light"/>
              </a:defRPr>
            </a:pPr>
          </a:p>
          <a:p>
            <a:pPr marL="236140" indent="-236140" algn="l" defTabSz="914400">
              <a:buSzPct val="50000"/>
              <a:buBlip>
                <a:blip r:embed="rId4"/>
              </a:buBlip>
              <a:tabLst>
                <a:tab pos="190500" algn="l"/>
              </a:tabLst>
              <a:defRPr b="0" spc="-8" sz="1700">
                <a:latin typeface="Chelsea Basis Light"/>
                <a:ea typeface="Chelsea Basis Light"/>
                <a:cs typeface="Chelsea Basis Light"/>
                <a:sym typeface="Chelsea Basis Light"/>
              </a:defRPr>
            </a:pPr>
            <a:r>
              <a:t>Change the start position of players, they could </a:t>
            </a:r>
            <a:r>
              <a:rPr spc="0"/>
              <a:t>be </a:t>
            </a:r>
            <a:r>
              <a:t>sat down, laying down or on their</a:t>
            </a:r>
            <a:r>
              <a:rPr spc="127"/>
              <a:t> </a:t>
            </a:r>
            <a:r>
              <a:t>front</a:t>
            </a:r>
          </a:p>
        </p:txBody>
      </p:sp>
      <p:sp>
        <p:nvSpPr>
          <p:cNvPr id="362"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63" name="FOCUS: SPEED"/>
          <p:cNvSpPr/>
          <p:nvPr/>
        </p:nvSpPr>
        <p:spPr>
          <a:xfrm>
            <a:off x="7003445" y="8694225"/>
            <a:ext cx="3773865" cy="434341"/>
          </a:xfrm>
          <a:prstGeom prst="roundRect">
            <a:avLst>
              <a:gd name="adj" fmla="val 43860"/>
            </a:avLst>
          </a:prstGeom>
          <a:solidFill>
            <a:srgbClr val="C4940E"/>
          </a:solidFill>
          <a:ln w="127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FOCUS: SPEED</a:t>
            </a:r>
          </a:p>
        </p:txBody>
      </p:sp>
      <p:sp>
        <p:nvSpPr>
          <p:cNvPr id="364" name="object 24"/>
          <p:cNvSpPr/>
          <p:nvPr/>
        </p:nvSpPr>
        <p:spPr>
          <a:xfrm>
            <a:off x="2437133" y="8471066"/>
            <a:ext cx="225552" cy="320040"/>
          </a:xfrm>
          <a:prstGeom prst="rect">
            <a:avLst/>
          </a:prstGeom>
          <a:blipFill>
            <a:blip r:embed="rId5"/>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365" name="object 29"/>
          <p:cNvSpPr/>
          <p:nvPr/>
        </p:nvSpPr>
        <p:spPr>
          <a:xfrm>
            <a:off x="2171958" y="8269897"/>
            <a:ext cx="143257" cy="115825"/>
          </a:xfrm>
          <a:prstGeom prst="rect">
            <a:avLst/>
          </a:prstGeom>
          <a:blipFill>
            <a:blip r:embed="rId6"/>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366" name="object 44"/>
          <p:cNvSpPr/>
          <p:nvPr/>
        </p:nvSpPr>
        <p:spPr>
          <a:xfrm>
            <a:off x="1164666" y="6410119"/>
            <a:ext cx="119700" cy="119702"/>
          </a:xfrm>
          <a:prstGeom prst="rect">
            <a:avLst/>
          </a:prstGeom>
          <a:blipFill>
            <a:blip r:embed="rId7"/>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367" name="object 45"/>
          <p:cNvSpPr/>
          <p:nvPr/>
        </p:nvSpPr>
        <p:spPr>
          <a:xfrm rot="393186">
            <a:off x="1988078" y="4036866"/>
            <a:ext cx="1951257" cy="1950220"/>
          </a:xfrm>
          <a:prstGeom prst="rect">
            <a:avLst/>
          </a:prstGeom>
          <a:blipFill>
            <a:blip r:embed="rId8"/>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368" name="object 45"/>
          <p:cNvSpPr/>
          <p:nvPr/>
        </p:nvSpPr>
        <p:spPr>
          <a:xfrm rot="393186">
            <a:off x="1574280" y="5606731"/>
            <a:ext cx="1951258" cy="1950220"/>
          </a:xfrm>
          <a:prstGeom prst="rect">
            <a:avLst/>
          </a:prstGeom>
          <a:blipFill>
            <a:blip r:embed="rId8"/>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grpSp>
        <p:nvGrpSpPr>
          <p:cNvPr id="376" name="object 38"/>
          <p:cNvGrpSpPr/>
          <p:nvPr/>
        </p:nvGrpSpPr>
        <p:grpSpPr>
          <a:xfrm rot="16249343">
            <a:off x="3663619" y="5408825"/>
            <a:ext cx="368258" cy="1378018"/>
            <a:chOff x="0" y="0"/>
            <a:chExt cx="368257" cy="1378017"/>
          </a:xfrm>
        </p:grpSpPr>
        <p:sp>
          <p:nvSpPr>
            <p:cNvPr id="369" name="Square"/>
            <p:cNvSpPr/>
            <p:nvPr/>
          </p:nvSpPr>
          <p:spPr>
            <a:xfrm>
              <a:off x="122752" y="0"/>
              <a:ext cx="122754" cy="122753"/>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70" name="Square"/>
            <p:cNvSpPr/>
            <p:nvPr/>
          </p:nvSpPr>
          <p:spPr>
            <a:xfrm>
              <a:off x="122752" y="245504"/>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71" name="Square"/>
            <p:cNvSpPr/>
            <p:nvPr/>
          </p:nvSpPr>
          <p:spPr>
            <a:xfrm>
              <a:off x="122752" y="491009"/>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72" name="Square"/>
            <p:cNvSpPr/>
            <p:nvPr/>
          </p:nvSpPr>
          <p:spPr>
            <a:xfrm>
              <a:off x="122752" y="736514"/>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73" name="Shape"/>
            <p:cNvSpPr/>
            <p:nvPr/>
          </p:nvSpPr>
          <p:spPr>
            <a:xfrm>
              <a:off x="0" y="1009760"/>
              <a:ext cx="337570" cy="368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55" y="0"/>
                  </a:moveTo>
                  <a:lnTo>
                    <a:pt x="0" y="0"/>
                  </a:lnTo>
                  <a:lnTo>
                    <a:pt x="11782" y="21600"/>
                  </a:lnTo>
                  <a:lnTo>
                    <a:pt x="21600" y="3600"/>
                  </a:lnTo>
                  <a:lnTo>
                    <a:pt x="7855" y="3600"/>
                  </a:lnTo>
                  <a:lnTo>
                    <a:pt x="785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74" name="Rectangle"/>
            <p:cNvSpPr/>
            <p:nvPr/>
          </p:nvSpPr>
          <p:spPr>
            <a:xfrm>
              <a:off x="122752" y="982019"/>
              <a:ext cx="122754" cy="89118"/>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75" name="Shape"/>
            <p:cNvSpPr/>
            <p:nvPr/>
          </p:nvSpPr>
          <p:spPr>
            <a:xfrm>
              <a:off x="245505" y="1009760"/>
              <a:ext cx="122753" cy="61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620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grpSp>
      <p:sp>
        <p:nvSpPr>
          <p:cNvPr id="377" name="object 53"/>
          <p:cNvSpPr/>
          <p:nvPr/>
        </p:nvSpPr>
        <p:spPr>
          <a:xfrm flipH="1">
            <a:off x="5221804" y="4844089"/>
            <a:ext cx="1316592" cy="1583147"/>
          </a:xfrm>
          <a:prstGeom prst="rect">
            <a:avLst/>
          </a:prstGeom>
          <a:blipFill>
            <a:blip r:embed="rId9"/>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378" name="object 27"/>
          <p:cNvSpPr/>
          <p:nvPr/>
        </p:nvSpPr>
        <p:spPr>
          <a:xfrm flipH="1">
            <a:off x="393797" y="4453421"/>
            <a:ext cx="1661439" cy="2364483"/>
          </a:xfrm>
          <a:prstGeom prst="rect">
            <a:avLst/>
          </a:prstGeom>
          <a:blipFill>
            <a:blip r:embed="rId10"/>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pic>
        <p:nvPicPr>
          <p:cNvPr id="379" name="20.png" descr="20.png"/>
          <p:cNvPicPr>
            <a:picLocks noChangeAspect="1"/>
          </p:cNvPicPr>
          <p:nvPr/>
        </p:nvPicPr>
        <p:blipFill>
          <a:blip r:embed="rId11">
            <a:extLst/>
          </a:blip>
          <a:stretch>
            <a:fillRect/>
          </a:stretch>
        </p:blipFill>
        <p:spPr>
          <a:xfrm>
            <a:off x="252203" y="4648200"/>
            <a:ext cx="453407" cy="457200"/>
          </a:xfrm>
          <a:prstGeom prst="rect">
            <a:avLst/>
          </a:prstGeom>
          <a:ln w="12700">
            <a:miter lim="400000"/>
          </a:ln>
        </p:spPr>
      </p:pic>
      <p:sp>
        <p:nvSpPr>
          <p:cNvPr id="380" name="Group"/>
          <p:cNvSpPr/>
          <p:nvPr/>
        </p:nvSpPr>
        <p:spPr>
          <a:xfrm>
            <a:off x="11639057" y="623244"/>
            <a:ext cx="812616" cy="866141"/>
          </a:xfrm>
          <a:prstGeom prst="ellipse">
            <a:avLst/>
          </a:prstGeom>
          <a:solidFill>
            <a:srgbClr val="001382"/>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3300">
                <a:solidFill>
                  <a:srgbClr val="FFFFFF"/>
                </a:solidFill>
                <a:latin typeface="Chelsea Basis Chiselled"/>
                <a:ea typeface="Chelsea Basis Chiselled"/>
                <a:cs typeface="Chelsea Basis Chiselled"/>
                <a:sym typeface="Chelsea Basis Chiselled"/>
              </a:defRPr>
            </a:lvl1pPr>
          </a:lstStyle>
          <a:p>
            <a:pPr/>
            <a:r>
              <a:t>7</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2" name="Stadium Background 3.jpg" descr="Stadium Background 3.jpg"/>
          <p:cNvPicPr>
            <a:picLocks noChangeAspect="1"/>
          </p:cNvPicPr>
          <p:nvPr/>
        </p:nvPicPr>
        <p:blipFill>
          <a:blip r:embed="rId2">
            <a:alphaModFix amt="46433"/>
            <a:extLst/>
          </a:blip>
          <a:srcRect l="5259" t="0" r="5259" b="0"/>
          <a:stretch>
            <a:fillRect/>
          </a:stretch>
        </p:blipFill>
        <p:spPr>
          <a:xfrm>
            <a:off x="-36116" y="-1"/>
            <a:ext cx="13076995" cy="9753601"/>
          </a:xfrm>
          <a:prstGeom prst="rect">
            <a:avLst/>
          </a:prstGeom>
          <a:ln w="12700">
            <a:miter lim="400000"/>
          </a:ln>
        </p:spPr>
      </p:pic>
      <p:pic>
        <p:nvPicPr>
          <p:cNvPr id="383" name="Picture 8" descr="Picture 8"/>
          <p:cNvPicPr>
            <a:picLocks noChangeAspect="1"/>
          </p:cNvPicPr>
          <p:nvPr/>
        </p:nvPicPr>
        <p:blipFill>
          <a:blip r:embed="rId3">
            <a:extLst/>
          </a:blip>
          <a:stretch>
            <a:fillRect/>
          </a:stretch>
        </p:blipFill>
        <p:spPr>
          <a:xfrm>
            <a:off x="652317" y="507238"/>
            <a:ext cx="1224749" cy="1237886"/>
          </a:xfrm>
          <a:prstGeom prst="rect">
            <a:avLst/>
          </a:prstGeom>
          <a:ln w="12700">
            <a:miter lim="400000"/>
          </a:ln>
        </p:spPr>
      </p:pic>
      <p:sp>
        <p:nvSpPr>
          <p:cNvPr id="384" name="INTERNATIONAL…"/>
          <p:cNvSpPr txBox="1"/>
          <p:nvPr/>
        </p:nvSpPr>
        <p:spPr>
          <a:xfrm>
            <a:off x="2019402" y="699445"/>
            <a:ext cx="2793684"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0" sz="2500">
                <a:solidFill>
                  <a:srgbClr val="001382"/>
                </a:solidFill>
                <a:latin typeface="Chelsea Basis Bold"/>
                <a:ea typeface="Chelsea Basis Bold"/>
                <a:cs typeface="Chelsea Basis Bold"/>
                <a:sym typeface="Chelsea Basis Bold"/>
              </a:defRPr>
            </a:pPr>
            <a:r>
              <a:t>INTERNATIONAL </a:t>
            </a:r>
          </a:p>
          <a:p>
            <a:pPr algn="l" defTabSz="457200">
              <a:defRPr b="0" sz="2500">
                <a:solidFill>
                  <a:srgbClr val="001382"/>
                </a:solidFill>
                <a:latin typeface="Chelsea Basis Bold"/>
                <a:ea typeface="Chelsea Basis Bold"/>
                <a:cs typeface="Chelsea Basis Bold"/>
                <a:sym typeface="Chelsea Basis Bold"/>
              </a:defRPr>
            </a:pPr>
            <a:r>
              <a:t>DEVELOPMENT</a:t>
            </a:r>
          </a:p>
        </p:txBody>
      </p:sp>
      <p:sp>
        <p:nvSpPr>
          <p:cNvPr id="385" name="accel excel"/>
          <p:cNvSpPr/>
          <p:nvPr/>
        </p:nvSpPr>
        <p:spPr>
          <a:xfrm>
            <a:off x="6886290" y="635945"/>
            <a:ext cx="5659577" cy="840740"/>
          </a:xfrm>
          <a:prstGeom prst="roundRect">
            <a:avLst>
              <a:gd name="adj" fmla="val 22659"/>
            </a:avLst>
          </a:prstGeom>
          <a:solidFill>
            <a:srgbClr val="FFFFFF"/>
          </a:solidFill>
          <a:ln w="254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p>
            <a:pPr algn="l">
              <a:defRPr b="0" sz="3000">
                <a:solidFill>
                  <a:srgbClr val="C4940E"/>
                </a:solidFill>
                <a:latin typeface="Chelsea Basis Chiselled"/>
                <a:ea typeface="Chelsea Basis Chiselled"/>
                <a:cs typeface="Chelsea Basis Chiselled"/>
                <a:sym typeface="Chelsea Basis Chiselled"/>
              </a:defRPr>
            </a:pPr>
            <a:r>
              <a:t>  </a:t>
            </a:r>
            <a:r>
              <a:rPr>
                <a:solidFill>
                  <a:srgbClr val="001382"/>
                </a:solidFill>
              </a:rPr>
              <a:t>accel excel</a:t>
            </a:r>
          </a:p>
        </p:txBody>
      </p:sp>
      <p:sp>
        <p:nvSpPr>
          <p:cNvPr id="386" name="Rounded Rectangle"/>
          <p:cNvSpPr/>
          <p:nvPr/>
        </p:nvSpPr>
        <p:spPr>
          <a:xfrm>
            <a:off x="6886290" y="1561877"/>
            <a:ext cx="5659577" cy="7684230"/>
          </a:xfrm>
          <a:prstGeom prst="roundRect">
            <a:avLst>
              <a:gd name="adj" fmla="val 3903"/>
            </a:avLst>
          </a:prstGeom>
          <a:solidFill>
            <a:srgbClr val="FFFFFF"/>
          </a:solidFill>
          <a:ln w="25400">
            <a:solidFill>
              <a:srgbClr val="C4940E"/>
            </a:solidFill>
            <a:miter/>
          </a:ln>
        </p:spPr>
        <p:txBody>
          <a:bodyPr lIns="50800" tIns="50800" rIns="50800" bIns="50800" anchor="ctr"/>
          <a:lstStyle/>
          <a:p>
            <a:pPr marL="254634" indent="-171450" algn="l" defTabSz="914400">
              <a:buSzPct val="100000"/>
              <a:buFont typeface="Arial"/>
              <a:buChar char="•"/>
              <a:tabLst>
                <a:tab pos="254000" algn="l"/>
              </a:tabLst>
              <a:defRPr b="0" spc="-4" sz="1000">
                <a:solidFill>
                  <a:srgbClr val="FFFFFF"/>
                </a:solidFill>
                <a:latin typeface="Chelsea Basis Light"/>
                <a:ea typeface="Chelsea Basis Light"/>
                <a:cs typeface="Chelsea Basis Light"/>
                <a:sym typeface="Chelsea Basis Light"/>
              </a:defRPr>
            </a:pPr>
          </a:p>
        </p:txBody>
      </p:sp>
      <p:sp>
        <p:nvSpPr>
          <p:cNvPr id="387" name="Text"/>
          <p:cNvSpPr txBox="1"/>
          <p:nvPr/>
        </p:nvSpPr>
        <p:spPr>
          <a:xfrm>
            <a:off x="2623241" y="2146688"/>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lnSpc>
                <a:spcPts val="2800"/>
              </a:lnSpc>
              <a:defRPr b="0" sz="1200">
                <a:latin typeface="Times"/>
                <a:ea typeface="Times"/>
                <a:cs typeface="Times"/>
                <a:sym typeface="Times"/>
              </a:defRPr>
            </a:lvl1pPr>
          </a:lstStyle>
          <a:p>
            <a:pPr/>
            <a:r>
              <a:t> </a:t>
            </a:r>
          </a:p>
        </p:txBody>
      </p:sp>
      <p:sp>
        <p:nvSpPr>
          <p:cNvPr id="388" name="Text"/>
          <p:cNvSpPr txBox="1"/>
          <p:nvPr/>
        </p:nvSpPr>
        <p:spPr>
          <a:xfrm>
            <a:off x="5784850" y="314959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sp>
        <p:nvSpPr>
          <p:cNvPr id="389" name="HOW TO PLAY…"/>
          <p:cNvSpPr/>
          <p:nvPr/>
        </p:nvSpPr>
        <p:spPr>
          <a:xfrm>
            <a:off x="6974848" y="1649279"/>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 HOW TO PLAY…</a:t>
            </a:r>
          </a:p>
        </p:txBody>
      </p:sp>
      <p:sp>
        <p:nvSpPr>
          <p:cNvPr id="390" name="CHALLENGE YOURSELF MORE…"/>
          <p:cNvSpPr/>
          <p:nvPr/>
        </p:nvSpPr>
        <p:spPr>
          <a:xfrm>
            <a:off x="6974848" y="5418492"/>
            <a:ext cx="5482461" cy="434341"/>
          </a:xfrm>
          <a:prstGeom prst="roundRect">
            <a:avLst>
              <a:gd name="adj" fmla="val 43860"/>
            </a:avLst>
          </a:prstGeom>
          <a:solidFill>
            <a:srgbClr val="001382"/>
          </a:solidFill>
          <a:ln w="12700">
            <a:solidFill>
              <a:srgbClr val="001389"/>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CHALLENGE YOURSELF MORE…</a:t>
            </a:r>
          </a:p>
        </p:txBody>
      </p:sp>
      <p:sp>
        <p:nvSpPr>
          <p:cNvPr id="391" name="In pairs, one player aims to accelerate while having a bib across the front of their waist, the teammate  has hold of this bib either side of the waist and aims to hold and resist the acceleration…"/>
          <p:cNvSpPr txBox="1"/>
          <p:nvPr/>
        </p:nvSpPr>
        <p:spPr>
          <a:xfrm>
            <a:off x="7220871" y="2557255"/>
            <a:ext cx="5125568"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marR="259079" indent="-236140" algn="l" defTabSz="914400">
              <a:buSzPct val="50000"/>
              <a:buBlip>
                <a:blip r:embed="rId4"/>
              </a:buBlip>
              <a:tabLst>
                <a:tab pos="241300" algn="l"/>
              </a:tabLst>
              <a:defRPr b="0" sz="1700">
                <a:latin typeface="Chelsea Basis Light"/>
                <a:ea typeface="Chelsea Basis Light"/>
                <a:cs typeface="Chelsea Basis Light"/>
                <a:sym typeface="Chelsea Basis Light"/>
              </a:defRPr>
            </a:pPr>
            <a:r>
              <a:t>In pairs, </a:t>
            </a:r>
            <a:r>
              <a:rPr spc="-8"/>
              <a:t>one player aims </a:t>
            </a:r>
            <a:r>
              <a:t>to </a:t>
            </a:r>
            <a:r>
              <a:rPr spc="-8"/>
              <a:t>accelerate while having </a:t>
            </a:r>
            <a:r>
              <a:t>a bib </a:t>
            </a:r>
            <a:r>
              <a:rPr spc="-8"/>
              <a:t>across the front of their waist, the teammate  has hold of this </a:t>
            </a:r>
            <a:r>
              <a:t>bib </a:t>
            </a:r>
            <a:r>
              <a:rPr spc="-8"/>
              <a:t>either </a:t>
            </a:r>
            <a:r>
              <a:t>side </a:t>
            </a:r>
            <a:r>
              <a:rPr spc="-8"/>
              <a:t>of the waist </a:t>
            </a:r>
            <a:r>
              <a:t>and </a:t>
            </a:r>
            <a:r>
              <a:rPr spc="-8"/>
              <a:t>aims </a:t>
            </a:r>
            <a:r>
              <a:t>to </a:t>
            </a:r>
            <a:r>
              <a:rPr spc="-8"/>
              <a:t>hold </a:t>
            </a:r>
            <a:r>
              <a:t>and </a:t>
            </a:r>
            <a:r>
              <a:rPr spc="-8"/>
              <a:t>resist the</a:t>
            </a:r>
            <a:r>
              <a:rPr spc="59"/>
              <a:t> </a:t>
            </a:r>
            <a:r>
              <a:rPr spc="-8"/>
              <a:t>acceleration</a:t>
            </a:r>
            <a:endParaRPr spc="-8"/>
          </a:p>
          <a:p>
            <a:pPr marL="236140" marR="259079" indent="-236140" algn="l" defTabSz="914400">
              <a:buSzPct val="50000"/>
              <a:buBlip>
                <a:blip r:embed="rId4"/>
              </a:buBlip>
              <a:tabLst>
                <a:tab pos="241300" algn="l"/>
              </a:tabLst>
              <a:defRPr b="0" sz="1700">
                <a:latin typeface="Chelsea Basis Light"/>
                <a:ea typeface="Chelsea Basis Light"/>
                <a:cs typeface="Chelsea Basis Light"/>
                <a:sym typeface="Chelsea Basis Light"/>
              </a:defRPr>
            </a:pPr>
          </a:p>
          <a:p>
            <a:pPr marL="236140" marR="167639" indent="-236140" algn="l" defTabSz="914400">
              <a:buSzPct val="50000"/>
              <a:buBlip>
                <a:blip r:embed="rId4"/>
              </a:buBlip>
              <a:tabLst>
                <a:tab pos="241300" algn="l"/>
              </a:tabLst>
              <a:defRPr b="0" spc="-8" sz="1700">
                <a:latin typeface="Chelsea Basis Light"/>
                <a:ea typeface="Chelsea Basis Light"/>
                <a:cs typeface="Chelsea Basis Light"/>
                <a:sym typeface="Chelsea Basis Light"/>
              </a:defRPr>
            </a:pPr>
            <a:r>
              <a:t>The </a:t>
            </a:r>
            <a:r>
              <a:rPr spc="0"/>
              <a:t>aim is to </a:t>
            </a:r>
            <a:r>
              <a:t>either resist </a:t>
            </a:r>
            <a:r>
              <a:rPr spc="0"/>
              <a:t>as </a:t>
            </a:r>
            <a:r>
              <a:t>long </a:t>
            </a:r>
            <a:r>
              <a:rPr spc="0"/>
              <a:t>as </a:t>
            </a:r>
            <a:r>
              <a:t>possible or let go </a:t>
            </a:r>
            <a:r>
              <a:rPr spc="0"/>
              <a:t>at any </a:t>
            </a:r>
            <a:r>
              <a:t>time allowing the player </a:t>
            </a:r>
            <a:r>
              <a:rPr spc="0"/>
              <a:t>to </a:t>
            </a:r>
            <a:r>
              <a:t>set off either </a:t>
            </a:r>
            <a:r>
              <a:rPr spc="0"/>
              <a:t>to  a </a:t>
            </a:r>
            <a:r>
              <a:t>target or </a:t>
            </a:r>
            <a:r>
              <a:rPr spc="0"/>
              <a:t>to ball to </a:t>
            </a:r>
            <a:r>
              <a:t>score </a:t>
            </a:r>
            <a:r>
              <a:rPr spc="0"/>
              <a:t>in a</a:t>
            </a:r>
            <a:r>
              <a:rPr spc="-34"/>
              <a:t> </a:t>
            </a:r>
            <a:r>
              <a:t>goal</a:t>
            </a:r>
          </a:p>
        </p:txBody>
      </p:sp>
      <p:sp>
        <p:nvSpPr>
          <p:cNvPr id="392" name="Add more bibs for resistance…"/>
          <p:cNvSpPr txBox="1"/>
          <p:nvPr/>
        </p:nvSpPr>
        <p:spPr>
          <a:xfrm>
            <a:off x="7220871" y="6326468"/>
            <a:ext cx="4990415"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6140" indent="-236140" algn="l" defTabSz="914400">
              <a:buSzPct val="50000"/>
              <a:buBlip>
                <a:blip r:embed="rId4"/>
              </a:buBlip>
              <a:tabLst>
                <a:tab pos="190500" algn="l"/>
              </a:tabLst>
              <a:defRPr b="0" sz="1700">
                <a:latin typeface="Chelsea Basis Light"/>
                <a:ea typeface="Chelsea Basis Light"/>
                <a:cs typeface="Chelsea Basis Light"/>
                <a:sym typeface="Chelsea Basis Light"/>
              </a:defRPr>
            </a:pPr>
            <a:r>
              <a:t>Add more bibs for resistance </a:t>
            </a:r>
          </a:p>
          <a:p>
            <a:pPr marL="236140" indent="-236140" algn="l" defTabSz="914400">
              <a:buSzPct val="50000"/>
              <a:buBlip>
                <a:blip r:embed="rId4"/>
              </a:buBlip>
              <a:tabLst>
                <a:tab pos="190500" algn="l"/>
              </a:tabLst>
              <a:defRPr b="0" sz="1700">
                <a:latin typeface="Chelsea Basis Light"/>
                <a:ea typeface="Chelsea Basis Light"/>
                <a:cs typeface="Chelsea Basis Light"/>
                <a:sym typeface="Chelsea Basis Light"/>
              </a:defRPr>
            </a:pPr>
          </a:p>
          <a:p>
            <a:pPr marL="236140" indent="-236140" algn="l" defTabSz="914400">
              <a:buSzPct val="50000"/>
              <a:buBlip>
                <a:blip r:embed="rId4"/>
              </a:buBlip>
              <a:tabLst>
                <a:tab pos="190500" algn="l"/>
              </a:tabLst>
              <a:defRPr b="0" spc="-8" sz="1700">
                <a:latin typeface="Chelsea Basis Light"/>
                <a:ea typeface="Chelsea Basis Light"/>
                <a:cs typeface="Chelsea Basis Light"/>
                <a:sym typeface="Chelsea Basis Light"/>
              </a:defRPr>
            </a:pPr>
            <a:r>
              <a:t>Adjust distances </a:t>
            </a:r>
          </a:p>
        </p:txBody>
      </p:sp>
      <p:sp>
        <p:nvSpPr>
          <p:cNvPr id="393" name="Rectangle"/>
          <p:cNvSpPr/>
          <p:nvPr/>
        </p:nvSpPr>
        <p:spPr>
          <a:xfrm>
            <a:off x="183649" y="214731"/>
            <a:ext cx="12637502" cy="9324138"/>
          </a:xfrm>
          <a:prstGeom prst="rect">
            <a:avLst/>
          </a:prstGeom>
          <a:ln w="63500">
            <a:solidFill>
              <a:srgbClr val="001389"/>
            </a:solidFill>
            <a:miter/>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94" name="FOCUS: ACCELERATION"/>
          <p:cNvSpPr/>
          <p:nvPr/>
        </p:nvSpPr>
        <p:spPr>
          <a:xfrm>
            <a:off x="7003445" y="8694225"/>
            <a:ext cx="3773865" cy="434341"/>
          </a:xfrm>
          <a:prstGeom prst="roundRect">
            <a:avLst>
              <a:gd name="adj" fmla="val 43860"/>
            </a:avLst>
          </a:prstGeom>
          <a:solidFill>
            <a:srgbClr val="C4940E"/>
          </a:solidFill>
          <a:ln w="12700">
            <a:solidFill>
              <a:srgbClr val="C4940E"/>
            </a:solidFill>
            <a:miter/>
          </a:ln>
          <a:extLst>
            <a:ext uri="{C572A759-6A51-4108-AA02-DFA0A04FC94B}">
              <ma14:wrappingTextBoxFlag xmlns:ma14="http://schemas.microsoft.com/office/mac/drawingml/2011/main" val="1"/>
            </a:ext>
          </a:extLst>
        </p:spPr>
        <p:txBody>
          <a:bodyPr lIns="50800" tIns="50800" rIns="50800" bIns="50800" anchor="ctr"/>
          <a:lstStyle>
            <a:lvl1pPr algn="l">
              <a:defRPr b="0" sz="2000">
                <a:solidFill>
                  <a:srgbClr val="FFFFFF"/>
                </a:solidFill>
                <a:latin typeface="Chelsea Basis Bold"/>
                <a:ea typeface="Chelsea Basis Bold"/>
                <a:cs typeface="Chelsea Basis Bold"/>
                <a:sym typeface="Chelsea Basis Bold"/>
              </a:defRPr>
            </a:lvl1pPr>
          </a:lstStyle>
          <a:p>
            <a:pPr/>
            <a:r>
              <a:t>FOCUS: ACCELERATION</a:t>
            </a:r>
          </a:p>
        </p:txBody>
      </p:sp>
      <p:sp>
        <p:nvSpPr>
          <p:cNvPr id="395" name="object 24"/>
          <p:cNvSpPr/>
          <p:nvPr/>
        </p:nvSpPr>
        <p:spPr>
          <a:xfrm>
            <a:off x="2437133" y="8471066"/>
            <a:ext cx="225552" cy="320040"/>
          </a:xfrm>
          <a:prstGeom prst="rect">
            <a:avLst/>
          </a:prstGeom>
          <a:blipFill>
            <a:blip r:embed="rId5"/>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396" name="object 29"/>
          <p:cNvSpPr/>
          <p:nvPr/>
        </p:nvSpPr>
        <p:spPr>
          <a:xfrm>
            <a:off x="2171958" y="8269897"/>
            <a:ext cx="143257" cy="115825"/>
          </a:xfrm>
          <a:prstGeom prst="rect">
            <a:avLst/>
          </a:prstGeom>
          <a:blipFill>
            <a:blip r:embed="rId6"/>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397" name="object 44"/>
          <p:cNvSpPr/>
          <p:nvPr/>
        </p:nvSpPr>
        <p:spPr>
          <a:xfrm>
            <a:off x="1164666" y="6410119"/>
            <a:ext cx="119700" cy="119702"/>
          </a:xfrm>
          <a:prstGeom prst="rect">
            <a:avLst/>
          </a:prstGeom>
          <a:blipFill>
            <a:blip r:embed="rId7"/>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grpSp>
        <p:nvGrpSpPr>
          <p:cNvPr id="405" name="object 38"/>
          <p:cNvGrpSpPr/>
          <p:nvPr/>
        </p:nvGrpSpPr>
        <p:grpSpPr>
          <a:xfrm rot="16249343">
            <a:off x="3339236" y="4714983"/>
            <a:ext cx="368258" cy="1378018"/>
            <a:chOff x="0" y="0"/>
            <a:chExt cx="368257" cy="1378017"/>
          </a:xfrm>
        </p:grpSpPr>
        <p:sp>
          <p:nvSpPr>
            <p:cNvPr id="398" name="Square"/>
            <p:cNvSpPr/>
            <p:nvPr/>
          </p:nvSpPr>
          <p:spPr>
            <a:xfrm>
              <a:off x="122752" y="0"/>
              <a:ext cx="122754" cy="122753"/>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399" name="Square"/>
            <p:cNvSpPr/>
            <p:nvPr/>
          </p:nvSpPr>
          <p:spPr>
            <a:xfrm>
              <a:off x="122752" y="245504"/>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400" name="Square"/>
            <p:cNvSpPr/>
            <p:nvPr/>
          </p:nvSpPr>
          <p:spPr>
            <a:xfrm>
              <a:off x="122752" y="491009"/>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401" name="Square"/>
            <p:cNvSpPr/>
            <p:nvPr/>
          </p:nvSpPr>
          <p:spPr>
            <a:xfrm>
              <a:off x="122752" y="736514"/>
              <a:ext cx="122754" cy="122754"/>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402" name="Shape"/>
            <p:cNvSpPr/>
            <p:nvPr/>
          </p:nvSpPr>
          <p:spPr>
            <a:xfrm>
              <a:off x="0" y="1009760"/>
              <a:ext cx="337570" cy="368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55" y="0"/>
                  </a:moveTo>
                  <a:lnTo>
                    <a:pt x="0" y="0"/>
                  </a:lnTo>
                  <a:lnTo>
                    <a:pt x="11782" y="21600"/>
                  </a:lnTo>
                  <a:lnTo>
                    <a:pt x="21600" y="3600"/>
                  </a:lnTo>
                  <a:lnTo>
                    <a:pt x="7855" y="3600"/>
                  </a:lnTo>
                  <a:lnTo>
                    <a:pt x="7855"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403" name="Rectangle"/>
            <p:cNvSpPr/>
            <p:nvPr/>
          </p:nvSpPr>
          <p:spPr>
            <a:xfrm>
              <a:off x="122752" y="982019"/>
              <a:ext cx="122754" cy="89118"/>
            </a:xfrm>
            <a:prstGeom prst="rect">
              <a:avLst/>
            </a:pr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sp>
          <p:nvSpPr>
            <p:cNvPr id="404" name="Shape"/>
            <p:cNvSpPr/>
            <p:nvPr/>
          </p:nvSpPr>
          <p:spPr>
            <a:xfrm>
              <a:off x="245505" y="1009760"/>
              <a:ext cx="122753" cy="61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620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lgn="l" defTabSz="914400">
                <a:defRPr b="0" sz="1800">
                  <a:latin typeface="Calibri"/>
                  <a:ea typeface="Calibri"/>
                  <a:cs typeface="Calibri"/>
                  <a:sym typeface="Calibri"/>
                </a:defRPr>
              </a:pPr>
            </a:p>
          </p:txBody>
        </p:sp>
      </p:grpSp>
      <p:sp>
        <p:nvSpPr>
          <p:cNvPr id="406" name="object 53"/>
          <p:cNvSpPr/>
          <p:nvPr/>
        </p:nvSpPr>
        <p:spPr>
          <a:xfrm flipH="1">
            <a:off x="5221804" y="4844089"/>
            <a:ext cx="1316592" cy="1583147"/>
          </a:xfrm>
          <a:prstGeom prst="rect">
            <a:avLst/>
          </a:prstGeom>
          <a:blipFill>
            <a:blip r:embed="rId8"/>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pic>
        <p:nvPicPr>
          <p:cNvPr id="407" name="20.png" descr="20.png"/>
          <p:cNvPicPr>
            <a:picLocks noChangeAspect="1"/>
          </p:cNvPicPr>
          <p:nvPr/>
        </p:nvPicPr>
        <p:blipFill>
          <a:blip r:embed="rId9">
            <a:extLst/>
          </a:blip>
          <a:stretch>
            <a:fillRect/>
          </a:stretch>
        </p:blipFill>
        <p:spPr>
          <a:xfrm>
            <a:off x="4329899" y="5740036"/>
            <a:ext cx="556711" cy="561370"/>
          </a:xfrm>
          <a:prstGeom prst="rect">
            <a:avLst/>
          </a:prstGeom>
          <a:ln w="12700">
            <a:miter lim="400000"/>
          </a:ln>
        </p:spPr>
      </p:pic>
      <p:sp>
        <p:nvSpPr>
          <p:cNvPr id="408" name="object 32"/>
          <p:cNvSpPr/>
          <p:nvPr/>
        </p:nvSpPr>
        <p:spPr>
          <a:xfrm flipH="1">
            <a:off x="159922" y="3789516"/>
            <a:ext cx="2474990" cy="2950560"/>
          </a:xfrm>
          <a:prstGeom prst="rect">
            <a:avLst/>
          </a:prstGeom>
          <a:blipFill>
            <a:blip r:embed="rId10"/>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sp>
        <p:nvSpPr>
          <p:cNvPr id="409" name="object 30"/>
          <p:cNvSpPr/>
          <p:nvPr/>
        </p:nvSpPr>
        <p:spPr>
          <a:xfrm flipH="1">
            <a:off x="1145991" y="4026350"/>
            <a:ext cx="2433332" cy="2476891"/>
          </a:xfrm>
          <a:prstGeom prst="rect">
            <a:avLst/>
          </a:prstGeom>
          <a:blipFill>
            <a:blip r:embed="rId11"/>
            <a:stretch>
              <a:fillRect/>
            </a:stretch>
          </a:blipFill>
          <a:ln w="12700">
            <a:miter lim="400000"/>
          </a:ln>
        </p:spPr>
        <p:txBody>
          <a:bodyPr lIns="45719" rIns="45719"/>
          <a:lstStyle/>
          <a:p>
            <a:pPr algn="l" defTabSz="914400">
              <a:defRPr b="0" sz="1800">
                <a:latin typeface="Calibri"/>
                <a:ea typeface="Calibri"/>
                <a:cs typeface="Calibri"/>
                <a:sym typeface="Calibri"/>
              </a:defRPr>
            </a:pPr>
          </a:p>
        </p:txBody>
      </p:sp>
      <p:pic>
        <p:nvPicPr>
          <p:cNvPr id="410" name="Picture 4" descr="Picture 4"/>
          <p:cNvPicPr>
            <a:picLocks noChangeAspect="1"/>
          </p:cNvPicPr>
          <p:nvPr/>
        </p:nvPicPr>
        <p:blipFill>
          <a:blip r:embed="rId12">
            <a:extLst/>
          </a:blip>
          <a:srcRect l="11789" t="30705" r="22242" b="53908"/>
          <a:stretch>
            <a:fillRect/>
          </a:stretch>
        </p:blipFill>
        <p:spPr>
          <a:xfrm>
            <a:off x="1751461" y="4777842"/>
            <a:ext cx="984386" cy="266905"/>
          </a:xfrm>
          <a:prstGeom prst="rect">
            <a:avLst/>
          </a:prstGeom>
          <a:ln w="12700">
            <a:miter lim="400000"/>
          </a:ln>
        </p:spPr>
      </p:pic>
      <p:sp>
        <p:nvSpPr>
          <p:cNvPr id="411" name="Group"/>
          <p:cNvSpPr/>
          <p:nvPr/>
        </p:nvSpPr>
        <p:spPr>
          <a:xfrm>
            <a:off x="11639057" y="623244"/>
            <a:ext cx="812616" cy="866141"/>
          </a:xfrm>
          <a:prstGeom prst="ellipse">
            <a:avLst/>
          </a:prstGeom>
          <a:solidFill>
            <a:srgbClr val="001382"/>
          </a:solidFill>
          <a:ln w="12700">
            <a:miter lim="400000"/>
          </a:ln>
          <a:extLst>
            <a:ext uri="{C572A759-6A51-4108-AA02-DFA0A04FC94B}">
              <ma14:wrappingTextBoxFlag xmlns:ma14="http://schemas.microsoft.com/office/mac/drawingml/2011/main" val="1"/>
            </a:ext>
          </a:extLst>
        </p:spPr>
        <p:txBody>
          <a:bodyPr lIns="45719" rIns="45719" anchor="ctr"/>
          <a:lstStyle>
            <a:lvl1pPr defTabSz="457200">
              <a:defRPr b="0" sz="3300">
                <a:solidFill>
                  <a:srgbClr val="FFFFFF"/>
                </a:solidFill>
                <a:latin typeface="Chelsea Basis Chiselled"/>
                <a:ea typeface="Chelsea Basis Chiselled"/>
                <a:cs typeface="Chelsea Basis Chiselled"/>
                <a:sym typeface="Chelsea Basis Chiselled"/>
              </a:defRPr>
            </a:lvl1pPr>
          </a:lstStyle>
          <a:p>
            <a:pPr/>
            <a:r>
              <a:t>8</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